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8"/>
  </p:notesMasterIdLst>
  <p:sldIdLst>
    <p:sldId id="256" r:id="rId2"/>
    <p:sldId id="261" r:id="rId3"/>
    <p:sldId id="257" r:id="rId4"/>
    <p:sldId id="258" r:id="rId5"/>
    <p:sldId id="259" r:id="rId6"/>
    <p:sldId id="260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A952243-01C0-4A42-B4A8-1181B27CA318}" type="datetimeFigureOut">
              <a:rPr lang="en-US" smtClean="0"/>
              <a:t>4/14/2014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35D6BB0-ABC3-4174-ACEF-49235D7D1B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75346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C692E0-8B3E-4EF3-B7E2-D832549FF402}" type="datetime1">
              <a:rPr lang="en-US" smtClean="0"/>
              <a:t>4/14/2014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67B8D5-AD65-423B-B502-C3F4CF4EBE7D}" type="datetime1">
              <a:rPr lang="en-US" smtClean="0"/>
              <a:t>4/14/2014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19E449-2D9D-4904-81D2-27B904CF4455}" type="datetime1">
              <a:rPr lang="en-US" smtClean="0"/>
              <a:t>4/14/2014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23C9A1-B516-4F1A-96EC-3771B056F73B}" type="datetime1">
              <a:rPr lang="en-US" smtClean="0"/>
              <a:t>4/14/2014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814E74-ED79-4E5D-A13F-24284BC6C7A5}" type="datetime1">
              <a:rPr lang="en-US" smtClean="0"/>
              <a:t>4/14/2014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59A6CF-C999-48C5-AC16-F6111CE48ADA}" type="datetime1">
              <a:rPr lang="en-US" smtClean="0"/>
              <a:t>4/14/2014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C5E70E-5218-4057-95D2-3CD1FF30232F}" type="datetime1">
              <a:rPr lang="en-US" smtClean="0"/>
              <a:t>4/14/2014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434FAB-CEF9-41C8-83AB-2467E66F75D6}" type="datetime1">
              <a:rPr lang="en-US" smtClean="0"/>
              <a:t>4/14/2014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AC13AF-B90A-41CF-8B14-37D74A0383E2}" type="datetime1">
              <a:rPr lang="en-US" smtClean="0"/>
              <a:t>4/14/2014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BCB6E8-9BB6-4E92-A31F-0C68B9D60F69}" type="datetime1">
              <a:rPr lang="en-US" smtClean="0"/>
              <a:t>4/14/2014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4B5E27-CF0B-4E29-AD35-C5940F234FF8}" type="datetime1">
              <a:rPr lang="en-US" smtClean="0"/>
              <a:t>4/14/2014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58456C-8612-471D-8165-2AAE99566300}" type="datetime1">
              <a:rPr lang="en-US" smtClean="0"/>
              <a:t>4/14/2014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FNAL beam test results update</a:t>
            </a:r>
            <a:br>
              <a:rPr lang="en-US" dirty="0" smtClean="0"/>
            </a:br>
            <a:r>
              <a:rPr lang="en-US" dirty="0"/>
              <a:t>-</a:t>
            </a:r>
            <a:r>
              <a:rPr lang="en-US" sz="3000" dirty="0" smtClean="0"/>
              <a:t>Zigzag GEM resolution &amp; next plan</a:t>
            </a:r>
            <a:endParaRPr lang="en-US" sz="3000" dirty="0"/>
          </a:p>
        </p:txBody>
      </p:sp>
      <p:sp>
        <p:nvSpPr>
          <p:cNvPr id="4" name="Subtitle 2"/>
          <p:cNvSpPr>
            <a:spLocks noGrp="1"/>
          </p:cNvSpPr>
          <p:nvPr>
            <p:ph type="subTitle" idx="1"/>
          </p:nvPr>
        </p:nvSpPr>
        <p:spPr>
          <a:xfrm>
            <a:off x="1371600" y="3813175"/>
            <a:ext cx="6400800" cy="1752600"/>
          </a:xfrm>
        </p:spPr>
        <p:txBody>
          <a:bodyPr>
            <a:normAutofit fontScale="85000" lnSpcReduction="20000"/>
          </a:bodyPr>
          <a:lstStyle/>
          <a:p>
            <a:r>
              <a:rPr lang="en-US" altLang="zh-CN" dirty="0" smtClean="0"/>
              <a:t>A. Zhang, V. Bhopatkar, M. Phipps, </a:t>
            </a:r>
          </a:p>
          <a:p>
            <a:r>
              <a:rPr lang="en-US" altLang="zh-CN" dirty="0" smtClean="0"/>
              <a:t>J. </a:t>
            </a:r>
            <a:r>
              <a:rPr lang="en-US" altLang="zh-CN" dirty="0" err="1" smtClean="0"/>
              <a:t>Twigger</a:t>
            </a:r>
            <a:r>
              <a:rPr lang="en-US" altLang="zh-CN" dirty="0" smtClean="0"/>
              <a:t>, M. </a:t>
            </a:r>
            <a:r>
              <a:rPr lang="en-US" altLang="zh-CN" dirty="0" err="1" smtClean="0"/>
              <a:t>Hohlmann</a:t>
            </a:r>
            <a:endParaRPr lang="en-US" dirty="0" smtClean="0"/>
          </a:p>
          <a:p>
            <a:r>
              <a:rPr lang="en-US" dirty="0" smtClean="0"/>
              <a:t>HEP Group A,</a:t>
            </a:r>
            <a:r>
              <a:rPr lang="en-US" dirty="0"/>
              <a:t> Florida </a:t>
            </a:r>
            <a:r>
              <a:rPr lang="en-US" dirty="0" smtClean="0"/>
              <a:t>Tech</a:t>
            </a:r>
          </a:p>
          <a:p>
            <a:r>
              <a:rPr lang="en-US" dirty="0" smtClean="0"/>
              <a:t>04/14/2014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96241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487362"/>
          </a:xfrm>
        </p:spPr>
        <p:txBody>
          <a:bodyPr>
            <a:normAutofit fontScale="90000"/>
          </a:bodyPr>
          <a:lstStyle/>
          <a:p>
            <a:r>
              <a:rPr lang="en-US" altLang="zh-CN" sz="3000" b="1" dirty="0" smtClean="0">
                <a:solidFill>
                  <a:srgbClr val="0000CC"/>
                </a:solidFill>
              </a:rPr>
              <a:t>Position scan on the zigzag detector &amp; resolution</a:t>
            </a:r>
            <a:endParaRPr lang="en-US" sz="3000" b="1" dirty="0">
              <a:solidFill>
                <a:srgbClr val="0000CC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23C9A1-B516-4F1A-96EC-3771B056F73B}" type="datetime1">
              <a:rPr lang="en-US" smtClean="0"/>
              <a:t>4/14/2014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055" b="30131"/>
          <a:stretch/>
        </p:blipFill>
        <p:spPr>
          <a:xfrm>
            <a:off x="381000" y="4343400"/>
            <a:ext cx="4343400" cy="187745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181600" y="4191000"/>
            <a:ext cx="358140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Scanned two positions on each sector from 1 to 7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The “middle-position” is a little below APVs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The “upper-position” is a little above APVs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>
                <a:solidFill>
                  <a:srgbClr val="0000CC"/>
                </a:solidFill>
              </a:rPr>
              <a:t>Sum of two Y-offsets (absolute numbers) should be </a:t>
            </a:r>
            <a:r>
              <a:rPr lang="en-US" b="1" dirty="0" smtClean="0">
                <a:solidFill>
                  <a:srgbClr val="0000CC"/>
                </a:solidFill>
              </a:rPr>
              <a:t>60mm </a:t>
            </a:r>
            <a:r>
              <a:rPr lang="en-US" dirty="0" smtClean="0">
                <a:solidFill>
                  <a:srgbClr val="0000CC"/>
                </a:solidFill>
              </a:rPr>
              <a:t>(sector 7 needs to be improved)</a:t>
            </a:r>
            <a:endParaRPr lang="en-US" dirty="0">
              <a:solidFill>
                <a:srgbClr val="0000CC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8" name="Table 7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505116730"/>
                  </p:ext>
                </p:extLst>
              </p:nvPr>
            </p:nvGraphicFramePr>
            <p:xfrm>
              <a:off x="76200" y="457200"/>
              <a:ext cx="8915398" cy="3569653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480060"/>
                    <a:gridCol w="685800"/>
                    <a:gridCol w="685800"/>
                    <a:gridCol w="685800"/>
                    <a:gridCol w="754380"/>
                    <a:gridCol w="746760"/>
                    <a:gridCol w="1036320"/>
                    <a:gridCol w="792480"/>
                    <a:gridCol w="838200"/>
                    <a:gridCol w="1065238"/>
                    <a:gridCol w="1144560"/>
                  </a:tblGrid>
                  <a:tr h="370840">
                    <a:tc>
                      <a:txBody>
                        <a:bodyPr/>
                        <a:lstStyle/>
                        <a:p>
                          <a:endParaRPr lang="en-US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1600" dirty="0"/>
                        </a:p>
                      </a:txBody>
                      <a:tcPr/>
                    </a:tc>
                    <a:tc gridSpan="4"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/>
                            <a:t>Middle-position</a:t>
                          </a:r>
                          <a:endParaRPr lang="en-US" sz="160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 sz="1600" dirty="0"/>
                        </a:p>
                      </a:txBody>
                      <a:tcPr/>
                    </a:tc>
                    <a:tc gridSpan="4"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/>
                            <a:t>Upper-position</a:t>
                          </a:r>
                          <a:endParaRPr lang="en-US" sz="160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 sz="1600" dirty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1600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sz="1600" dirty="0" smtClean="0"/>
                            <a:t>Eta</a:t>
                          </a:r>
                          <a:endParaRPr lang="en-US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600" dirty="0" smtClean="0"/>
                            <a:t>Pitch (mm)</a:t>
                          </a:r>
                          <a:endParaRPr lang="en-US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600" dirty="0" smtClean="0"/>
                            <a:t>X (mm)</a:t>
                          </a:r>
                          <a:endParaRPr lang="en-US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600" dirty="0" smtClean="0">
                              <a:solidFill>
                                <a:srgbClr val="0000CC"/>
                              </a:solidFill>
                            </a:rPr>
                            <a:t>Y (mm)</a:t>
                          </a:r>
                          <a:endParaRPr lang="en-US" sz="1600" dirty="0">
                            <a:solidFill>
                              <a:srgbClr val="0000CC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600" dirty="0" smtClean="0"/>
                            <a:t>Angle (</a:t>
                          </a:r>
                          <a:r>
                            <a:rPr lang="el-GR" sz="1600" dirty="0" smtClean="0"/>
                            <a:t>μ</a:t>
                          </a:r>
                          <a:r>
                            <a:rPr lang="en-US" sz="1600" dirty="0" smtClean="0"/>
                            <a:t>rad)</a:t>
                          </a:r>
                          <a:endParaRPr lang="en-US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600" dirty="0" smtClean="0">
                              <a:solidFill>
                                <a:srgbClr val="FF0000"/>
                              </a:solidFill>
                            </a:rPr>
                            <a:t>Res.</a:t>
                          </a:r>
                        </a:p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600" dirty="0" smtClean="0">
                              <a:solidFill>
                                <a:srgbClr val="FF0000"/>
                              </a:solidFill>
                            </a:rPr>
                            <a:t>(</a:t>
                          </a:r>
                          <a:r>
                            <a:rPr lang="el-GR" sz="1600" dirty="0" smtClean="0">
                              <a:solidFill>
                                <a:srgbClr val="FF0000"/>
                              </a:solidFill>
                            </a:rPr>
                            <a:t>μ</a:t>
                          </a:r>
                          <a:r>
                            <a:rPr lang="en-US" sz="1600" dirty="0" smtClean="0">
                              <a:solidFill>
                                <a:srgbClr val="FF0000"/>
                              </a:solidFill>
                            </a:rPr>
                            <a:t>rad)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600" dirty="0" smtClean="0"/>
                            <a:t>X (mm)</a:t>
                          </a:r>
                          <a:endParaRPr lang="en-US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600" dirty="0" smtClean="0">
                              <a:solidFill>
                                <a:srgbClr val="0000CC"/>
                              </a:solidFill>
                            </a:rPr>
                            <a:t>Y (mm)</a:t>
                          </a:r>
                          <a:endParaRPr lang="en-US" sz="1600" dirty="0">
                            <a:solidFill>
                              <a:srgbClr val="0000CC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600" dirty="0" smtClean="0"/>
                            <a:t>Angle (</a:t>
                          </a:r>
                          <a:r>
                            <a:rPr lang="el-GR" sz="1600" dirty="0" smtClean="0"/>
                            <a:t>μ</a:t>
                          </a:r>
                          <a:r>
                            <a:rPr lang="en-US" sz="1600" dirty="0" smtClean="0"/>
                            <a:t>rad)</a:t>
                          </a:r>
                          <a:endParaRPr lang="en-US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600" dirty="0" smtClean="0">
                              <a:solidFill>
                                <a:srgbClr val="FF0000"/>
                              </a:solidFill>
                            </a:rPr>
                            <a:t>Res.</a:t>
                          </a:r>
                        </a:p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600" dirty="0" smtClean="0">
                              <a:solidFill>
                                <a:srgbClr val="FF0000"/>
                              </a:solidFill>
                            </a:rPr>
                            <a:t>(</a:t>
                          </a:r>
                          <a:r>
                            <a:rPr lang="en-US" sz="1600" dirty="0" err="1" smtClean="0">
                              <a:solidFill>
                                <a:srgbClr val="FF0000"/>
                              </a:solidFill>
                            </a:rPr>
                            <a:t>μrad</a:t>
                          </a:r>
                          <a:r>
                            <a:rPr lang="en-US" sz="1600" dirty="0" smtClean="0">
                              <a:solidFill>
                                <a:srgbClr val="FF0000"/>
                              </a:solidFill>
                            </a:rPr>
                            <a:t>)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600" dirty="0" smtClean="0"/>
                            <a:t>Pitch/</a:t>
                          </a:r>
                          <a14:m>
                            <m:oMath xmlns:m="http://schemas.openxmlformats.org/officeDocument/2006/math">
                              <m:rad>
                                <m:radPr>
                                  <m:degHide m:val="on"/>
                                  <m:ctrlPr>
                                    <a:rPr lang="en-US" sz="1600" i="1" smtClean="0">
                                      <a:latin typeface="Cambria Math"/>
                                    </a:rPr>
                                  </m:ctrlPr>
                                </m:radPr>
                                <m:deg/>
                                <m:e>
                                  <m:r>
                                    <a:rPr lang="en-US" sz="1600" b="1" i="1" smtClean="0">
                                      <a:latin typeface="Cambria Math"/>
                                    </a:rPr>
                                    <m:t>𝟏𝟐</m:t>
                                  </m:r>
                                </m:e>
                              </m:rad>
                            </m:oMath>
                          </a14:m>
                          <a:r>
                            <a:rPr lang="en-US" sz="1600" dirty="0" smtClean="0"/>
                            <a:t> (</a:t>
                          </a:r>
                          <a:r>
                            <a:rPr lang="el-GR" sz="1600" dirty="0" smtClean="0"/>
                            <a:t>μ</a:t>
                          </a:r>
                          <a:r>
                            <a:rPr lang="en-US" sz="1600" dirty="0" smtClean="0"/>
                            <a:t>m)</a:t>
                          </a:r>
                          <a:endParaRPr lang="en-US" sz="1600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1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l" fontAlgn="b"/>
                          <a:r>
                            <a:rPr lang="en-US" sz="2000" u="none" strike="noStrike" dirty="0" smtClean="0">
                              <a:effectLst/>
                            </a:rPr>
                            <a:t>2</a:t>
                          </a:r>
                          <a:endParaRPr lang="en-US" sz="20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/>
                          </a:endParaRP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l" fontAlgn="b"/>
                          <a:r>
                            <a:rPr lang="en-US" sz="2000" b="0" i="0" u="none" strike="noStrike" dirty="0" smtClean="0">
                              <a:solidFill>
                                <a:srgbClr val="000000"/>
                              </a:solidFill>
                              <a:effectLst/>
                              <a:latin typeface="Calibri"/>
                            </a:rPr>
                            <a:t>-1462</a:t>
                          </a:r>
                          <a:endParaRPr lang="en-US" sz="20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/>
                          </a:endParaRP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l" fontAlgn="b"/>
                          <a:r>
                            <a:rPr lang="en-US" sz="2000" b="0" i="0" u="none" strike="noStrike" dirty="0" smtClean="0">
                              <a:solidFill>
                                <a:srgbClr val="0000CC"/>
                              </a:solidFill>
                              <a:effectLst/>
                              <a:latin typeface="Calibri"/>
                            </a:rPr>
                            <a:t>35</a:t>
                          </a:r>
                          <a:endParaRPr lang="en-US" sz="2000" b="0" i="0" u="none" strike="noStrike" dirty="0">
                            <a:solidFill>
                              <a:srgbClr val="0000CC"/>
                            </a:solidFill>
                            <a:effectLst/>
                            <a:latin typeface="Calibri"/>
                          </a:endParaRP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l" fontAlgn="b"/>
                          <a:r>
                            <a:rPr lang="en-US" sz="2000" b="0" i="0" u="none" strike="noStrike" dirty="0" smtClean="0">
                              <a:solidFill>
                                <a:srgbClr val="000000"/>
                              </a:solidFill>
                              <a:effectLst/>
                              <a:latin typeface="Calibri"/>
                            </a:rPr>
                            <a:t>-102</a:t>
                          </a:r>
                          <a:endParaRPr lang="en-US" sz="20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/>
                          </a:endParaRP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>
                              <a:solidFill>
                                <a:srgbClr val="FF0000"/>
                              </a:solidFill>
                            </a:rPr>
                            <a:t>237</a:t>
                          </a:r>
                          <a:endParaRPr lang="en-US" dirty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l" fontAlgn="b"/>
                          <a:r>
                            <a:rPr lang="en-US" sz="2000" b="0" i="0" u="none" strike="noStrike" dirty="0" smtClean="0">
                              <a:solidFill>
                                <a:srgbClr val="000000"/>
                              </a:solidFill>
                              <a:effectLst/>
                              <a:latin typeface="Calibri"/>
                            </a:rPr>
                            <a:t>-1492</a:t>
                          </a:r>
                          <a:endParaRPr lang="en-US" sz="20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/>
                          </a:endParaRP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l" fontAlgn="b"/>
                          <a:r>
                            <a:rPr lang="en-US" sz="2000" b="0" i="0" u="none" strike="noStrike" dirty="0" smtClean="0">
                              <a:solidFill>
                                <a:srgbClr val="0000CC"/>
                              </a:solidFill>
                              <a:effectLst/>
                              <a:latin typeface="Calibri"/>
                            </a:rPr>
                            <a:t>-24.5</a:t>
                          </a:r>
                          <a:endParaRPr lang="en-US" sz="2000" b="0" i="0" u="none" strike="noStrike" dirty="0">
                            <a:solidFill>
                              <a:srgbClr val="0000CC"/>
                            </a:solidFill>
                            <a:effectLst/>
                            <a:latin typeface="Calibri"/>
                          </a:endParaRP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l" fontAlgn="b"/>
                          <a:r>
                            <a:rPr lang="en-US" sz="2000" b="0" i="0" u="none" strike="noStrike" dirty="0" smtClean="0">
                              <a:solidFill>
                                <a:srgbClr val="000000"/>
                              </a:solidFill>
                              <a:effectLst/>
                              <a:latin typeface="Calibri"/>
                            </a:rPr>
                            <a:t>5</a:t>
                          </a:r>
                          <a:endParaRPr lang="en-US" sz="20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/>
                          </a:endParaRP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>
                              <a:solidFill>
                                <a:srgbClr val="FF0000"/>
                              </a:solidFill>
                            </a:rPr>
                            <a:t>220</a:t>
                          </a:r>
                          <a:endParaRPr lang="en-US" dirty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577</a:t>
                          </a:r>
                          <a:endParaRPr lang="en-US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2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l" fontAlgn="b"/>
                          <a:r>
                            <a:rPr lang="en-US" sz="2000" u="none" strike="noStrike" dirty="0" smtClean="0">
                              <a:effectLst/>
                            </a:rPr>
                            <a:t>2.1</a:t>
                          </a:r>
                          <a:endParaRPr lang="en-US" sz="20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/>
                          </a:endParaRP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l" fontAlgn="b"/>
                          <a:r>
                            <a:rPr lang="en-US" sz="2000" b="0" i="0" u="none" strike="noStrike" dirty="0" smtClean="0">
                              <a:solidFill>
                                <a:srgbClr val="000000"/>
                              </a:solidFill>
                              <a:effectLst/>
                              <a:latin typeface="Calibri"/>
                            </a:rPr>
                            <a:t>-1579</a:t>
                          </a:r>
                          <a:endParaRPr lang="en-US" sz="20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/>
                          </a:endParaRP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l" fontAlgn="b"/>
                          <a:r>
                            <a:rPr lang="en-US" sz="2000" b="0" i="0" u="none" strike="noStrike" dirty="0" smtClean="0">
                              <a:solidFill>
                                <a:srgbClr val="0000CC"/>
                              </a:solidFill>
                              <a:effectLst/>
                              <a:latin typeface="Calibri"/>
                            </a:rPr>
                            <a:t>39</a:t>
                          </a:r>
                          <a:endParaRPr lang="en-US" sz="2000" b="0" i="0" u="none" strike="noStrike" dirty="0">
                            <a:solidFill>
                              <a:srgbClr val="0000CC"/>
                            </a:solidFill>
                            <a:effectLst/>
                            <a:latin typeface="Calibri"/>
                          </a:endParaRP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l" fontAlgn="b"/>
                          <a:r>
                            <a:rPr lang="en-US" sz="2000" b="0" i="0" u="none" strike="noStrike" dirty="0" smtClean="0">
                              <a:solidFill>
                                <a:srgbClr val="000000"/>
                              </a:solidFill>
                              <a:effectLst/>
                              <a:latin typeface="Calibri"/>
                            </a:rPr>
                            <a:t>20</a:t>
                          </a:r>
                          <a:endParaRPr lang="en-US" sz="20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/>
                          </a:endParaRP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>
                              <a:solidFill>
                                <a:srgbClr val="FF0000"/>
                              </a:solidFill>
                            </a:rPr>
                            <a:t>254</a:t>
                          </a:r>
                          <a:endParaRPr lang="en-US" dirty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l" fontAlgn="b"/>
                          <a:r>
                            <a:rPr lang="en-US" sz="2000" b="0" i="0" u="none" strike="noStrike" dirty="0" smtClean="0">
                              <a:solidFill>
                                <a:srgbClr val="000000"/>
                              </a:solidFill>
                              <a:effectLst/>
                              <a:latin typeface="Calibri"/>
                            </a:rPr>
                            <a:t>-1567.1</a:t>
                          </a:r>
                          <a:endParaRPr lang="en-US" sz="20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/>
                          </a:endParaRP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l" fontAlgn="b"/>
                          <a:r>
                            <a:rPr lang="en-US" sz="2000" b="0" i="0" u="none" strike="noStrike" dirty="0" smtClean="0">
                              <a:solidFill>
                                <a:srgbClr val="0000CC"/>
                              </a:solidFill>
                              <a:effectLst/>
                              <a:latin typeface="Calibri"/>
                            </a:rPr>
                            <a:t>-21.5</a:t>
                          </a:r>
                          <a:endParaRPr lang="en-US" sz="2000" b="0" i="0" u="none" strike="noStrike" dirty="0">
                            <a:solidFill>
                              <a:srgbClr val="0000CC"/>
                            </a:solidFill>
                            <a:effectLst/>
                            <a:latin typeface="Calibri"/>
                          </a:endParaRP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l" fontAlgn="b"/>
                          <a:r>
                            <a:rPr lang="en-US" sz="2000" b="0" i="0" u="none" strike="noStrike" dirty="0" smtClean="0">
                              <a:solidFill>
                                <a:srgbClr val="000000"/>
                              </a:solidFill>
                              <a:effectLst/>
                              <a:latin typeface="Calibri"/>
                            </a:rPr>
                            <a:t>9</a:t>
                          </a:r>
                          <a:endParaRPr lang="en-US" sz="20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/>
                          </a:endParaRP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>
                              <a:solidFill>
                                <a:srgbClr val="FF0000"/>
                              </a:solidFill>
                            </a:rPr>
                            <a:t>254</a:t>
                          </a:r>
                          <a:endParaRPr lang="en-US" dirty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606</a:t>
                          </a:r>
                          <a:endParaRPr lang="en-US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3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l" fontAlgn="b"/>
                          <a:r>
                            <a:rPr lang="en-US" sz="2000" u="none" strike="noStrike" dirty="0" smtClean="0">
                              <a:effectLst/>
                            </a:rPr>
                            <a:t>2.2</a:t>
                          </a:r>
                          <a:endParaRPr lang="en-US" sz="20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/>
                          </a:endParaRP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l" fontAlgn="b"/>
                          <a:r>
                            <a:rPr lang="en-US" sz="2000" b="0" i="0" u="none" strike="noStrike" dirty="0" smtClean="0">
                              <a:solidFill>
                                <a:srgbClr val="000000"/>
                              </a:solidFill>
                              <a:effectLst/>
                              <a:latin typeface="Calibri"/>
                            </a:rPr>
                            <a:t>-1660</a:t>
                          </a:r>
                          <a:endParaRPr lang="en-US" sz="20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/>
                          </a:endParaRP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l" fontAlgn="b"/>
                          <a:r>
                            <a:rPr lang="en-US" sz="2000" b="0" i="0" u="none" strike="noStrike" dirty="0" smtClean="0">
                              <a:solidFill>
                                <a:srgbClr val="0000CC"/>
                              </a:solidFill>
                              <a:effectLst/>
                              <a:latin typeface="Calibri"/>
                            </a:rPr>
                            <a:t>42</a:t>
                          </a:r>
                          <a:endParaRPr lang="en-US" sz="2000" b="0" i="0" u="none" strike="noStrike" dirty="0">
                            <a:solidFill>
                              <a:srgbClr val="0000CC"/>
                            </a:solidFill>
                            <a:effectLst/>
                            <a:latin typeface="Calibri"/>
                          </a:endParaRP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l" fontAlgn="b"/>
                          <a:r>
                            <a:rPr lang="en-US" sz="2000" b="0" i="0" u="none" strike="noStrike" dirty="0" smtClean="0">
                              <a:solidFill>
                                <a:srgbClr val="000000"/>
                              </a:solidFill>
                              <a:effectLst/>
                              <a:latin typeface="Calibri"/>
                            </a:rPr>
                            <a:t>-6</a:t>
                          </a:r>
                          <a:endParaRPr lang="en-US" sz="20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/>
                          </a:endParaRP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>
                              <a:solidFill>
                                <a:srgbClr val="FF0000"/>
                              </a:solidFill>
                            </a:rPr>
                            <a:t>251</a:t>
                          </a:r>
                          <a:endParaRPr lang="en-US" dirty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l" fontAlgn="b"/>
                          <a:r>
                            <a:rPr lang="en-US" sz="2000" b="0" i="0" u="none" strike="noStrike" dirty="0" smtClean="0">
                              <a:solidFill>
                                <a:srgbClr val="000000"/>
                              </a:solidFill>
                              <a:effectLst/>
                              <a:latin typeface="Calibri"/>
                            </a:rPr>
                            <a:t>-1650.7</a:t>
                          </a:r>
                          <a:endParaRPr lang="en-US" sz="20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/>
                          </a:endParaRP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l" fontAlgn="b"/>
                          <a:r>
                            <a:rPr lang="en-US" sz="2000" b="0" i="0" u="none" strike="noStrike" dirty="0" smtClean="0">
                              <a:solidFill>
                                <a:srgbClr val="0000CC"/>
                              </a:solidFill>
                              <a:effectLst/>
                              <a:latin typeface="Calibri"/>
                            </a:rPr>
                            <a:t>-18.3</a:t>
                          </a:r>
                          <a:endParaRPr lang="en-US" sz="2000" b="0" i="0" u="none" strike="noStrike" dirty="0">
                            <a:solidFill>
                              <a:srgbClr val="0000CC"/>
                            </a:solidFill>
                            <a:effectLst/>
                            <a:latin typeface="Calibri"/>
                          </a:endParaRP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l" fontAlgn="b"/>
                          <a:r>
                            <a:rPr lang="en-US" sz="2000" b="0" i="0" u="none" strike="noStrike" dirty="0" smtClean="0">
                              <a:solidFill>
                                <a:srgbClr val="000000"/>
                              </a:solidFill>
                              <a:effectLst/>
                              <a:latin typeface="Calibri"/>
                            </a:rPr>
                            <a:t>7</a:t>
                          </a:r>
                          <a:endParaRPr lang="en-US" sz="20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/>
                          </a:endParaRP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>
                              <a:solidFill>
                                <a:srgbClr val="FF0000"/>
                              </a:solidFill>
                            </a:rPr>
                            <a:t>258</a:t>
                          </a:r>
                          <a:endParaRPr lang="en-US" dirty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635</a:t>
                          </a:r>
                          <a:endParaRPr lang="en-US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4</a:t>
                          </a:r>
                          <a:endParaRPr lang="en-US" dirty="0"/>
                        </a:p>
                      </a:txBody>
                      <a:tcPr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 fontAlgn="b"/>
                          <a:r>
                            <a:rPr lang="en-US" sz="2000" u="none" strike="noStrike" dirty="0" smtClean="0">
                              <a:effectLst/>
                            </a:rPr>
                            <a:t>2.37</a:t>
                          </a:r>
                          <a:endParaRPr lang="en-US" sz="20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/>
                          </a:endParaRPr>
                        </a:p>
                      </a:txBody>
                      <a:tcPr marL="9525" marR="9525" marT="9525" marB="0" anchor="b"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 fontAlgn="b"/>
                          <a:r>
                            <a:rPr lang="en-US" sz="2000" b="0" i="0" u="none" strike="noStrike" dirty="0" smtClean="0">
                              <a:solidFill>
                                <a:srgbClr val="000000"/>
                              </a:solidFill>
                              <a:effectLst/>
                              <a:latin typeface="Calibri"/>
                            </a:rPr>
                            <a:t>-1735</a:t>
                          </a:r>
                          <a:endParaRPr lang="en-US" sz="20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/>
                          </a:endParaRPr>
                        </a:p>
                      </a:txBody>
                      <a:tcPr marL="9525" marR="9525" marT="9525" marB="0" anchor="b"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 fontAlgn="b"/>
                          <a:r>
                            <a:rPr lang="en-US" sz="2000" b="0" i="0" u="none" strike="noStrike" dirty="0" smtClean="0">
                              <a:solidFill>
                                <a:srgbClr val="0000CC"/>
                              </a:solidFill>
                              <a:effectLst/>
                              <a:latin typeface="Calibri"/>
                            </a:rPr>
                            <a:t>45</a:t>
                          </a:r>
                          <a:endParaRPr lang="en-US" sz="2000" b="0" i="0" u="none" strike="noStrike" dirty="0">
                            <a:solidFill>
                              <a:srgbClr val="0000CC"/>
                            </a:solidFill>
                            <a:effectLst/>
                            <a:latin typeface="Calibri"/>
                          </a:endParaRPr>
                        </a:p>
                      </a:txBody>
                      <a:tcPr marL="9525" marR="9525" marT="9525" marB="0" anchor="b"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 fontAlgn="b"/>
                          <a:r>
                            <a:rPr lang="en-US" sz="2000" b="0" i="0" u="none" strike="noStrike" dirty="0" smtClean="0">
                              <a:solidFill>
                                <a:srgbClr val="000000"/>
                              </a:solidFill>
                              <a:effectLst/>
                              <a:latin typeface="Calibri"/>
                            </a:rPr>
                            <a:t>-52</a:t>
                          </a:r>
                          <a:endParaRPr lang="en-US" sz="20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/>
                          </a:endParaRPr>
                        </a:p>
                      </a:txBody>
                      <a:tcPr marL="9525" marR="9525" marT="9525" marB="0" anchor="b"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>
                              <a:solidFill>
                                <a:srgbClr val="FF0000"/>
                              </a:solidFill>
                            </a:rPr>
                            <a:t>267</a:t>
                          </a:r>
                          <a:endParaRPr lang="en-US" dirty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 fontAlgn="b"/>
                          <a:r>
                            <a:rPr lang="en-US" sz="2000" b="0" i="0" u="none" strike="noStrike" dirty="0" smtClean="0">
                              <a:solidFill>
                                <a:srgbClr val="000000"/>
                              </a:solidFill>
                              <a:effectLst/>
                              <a:latin typeface="Calibri"/>
                            </a:rPr>
                            <a:t>-1748.3</a:t>
                          </a:r>
                          <a:endParaRPr lang="en-US" sz="20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/>
                          </a:endParaRPr>
                        </a:p>
                      </a:txBody>
                      <a:tcPr marL="9525" marR="9525" marT="9525" marB="0" anchor="b"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 fontAlgn="b"/>
                          <a:r>
                            <a:rPr lang="en-US" sz="2000" b="0" i="0" u="none" strike="noStrike" dirty="0" smtClean="0">
                              <a:solidFill>
                                <a:srgbClr val="0000CC"/>
                              </a:solidFill>
                              <a:effectLst/>
                              <a:latin typeface="Calibri"/>
                            </a:rPr>
                            <a:t>-14.8</a:t>
                          </a:r>
                          <a:endParaRPr lang="en-US" sz="2000" b="0" i="0" u="none" strike="noStrike" dirty="0">
                            <a:solidFill>
                              <a:srgbClr val="0000CC"/>
                            </a:solidFill>
                            <a:effectLst/>
                            <a:latin typeface="Calibri"/>
                          </a:endParaRPr>
                        </a:p>
                      </a:txBody>
                      <a:tcPr marL="9525" marR="9525" marT="9525" marB="0" anchor="b"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 fontAlgn="b"/>
                          <a:r>
                            <a:rPr lang="en-US" sz="2000" b="0" i="0" u="none" strike="noStrike" dirty="0" smtClean="0">
                              <a:solidFill>
                                <a:srgbClr val="000000"/>
                              </a:solidFill>
                              <a:effectLst/>
                              <a:latin typeface="Calibri"/>
                            </a:rPr>
                            <a:t>34</a:t>
                          </a:r>
                          <a:endParaRPr lang="en-US" sz="20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/>
                          </a:endParaRPr>
                        </a:p>
                      </a:txBody>
                      <a:tcPr marL="9525" marR="9525" marT="9525" marB="0" anchor="b"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>
                              <a:solidFill>
                                <a:srgbClr val="FF0000"/>
                              </a:solidFill>
                            </a:rPr>
                            <a:t>264</a:t>
                          </a:r>
                          <a:endParaRPr lang="en-US" dirty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684</a:t>
                          </a:r>
                          <a:endParaRPr lang="en-US" dirty="0"/>
                        </a:p>
                      </a:txBody>
                      <a:tcPr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marL="0" algn="l" defTabSz="914400" rtl="0" eaLnBrk="1" latinLnBrk="0" hangingPunct="1"/>
                          <a:r>
                            <a:rPr lang="en-US" sz="1800" kern="1200" dirty="0" smtClean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5</a:t>
                          </a:r>
                          <a:endParaRPr lang="en-US" sz="1800" kern="1200" dirty="0">
                            <a:solidFill>
                              <a:schemeClr val="dk1"/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algn="l" defTabSz="914400" rtl="0" eaLnBrk="1" fontAlgn="b" latinLnBrk="0" hangingPunct="1"/>
                          <a:r>
                            <a:rPr lang="en-US" sz="1800" kern="1200" dirty="0" smtClean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2.51</a:t>
                          </a:r>
                          <a:endParaRPr lang="en-US" sz="1800" kern="1200" dirty="0">
                            <a:solidFill>
                              <a:schemeClr val="dk1"/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marL="9525" marR="9525" marT="9525" marB="0" anchor="b"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algn="l" defTabSz="914400" rtl="0" eaLnBrk="1" fontAlgn="b" latinLnBrk="0" hangingPunct="1"/>
                          <a:r>
                            <a:rPr lang="en-US" sz="1800" kern="1200" dirty="0" smtClean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-1876</a:t>
                          </a:r>
                          <a:endParaRPr lang="en-US" sz="1800" kern="1200" dirty="0">
                            <a:solidFill>
                              <a:schemeClr val="dk1"/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marL="9525" marR="9525" marT="9525" marB="0" anchor="b"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algn="l" defTabSz="914400" rtl="0" eaLnBrk="1" fontAlgn="b" latinLnBrk="0" hangingPunct="1"/>
                          <a:r>
                            <a:rPr lang="en-US" sz="1800" kern="1200" dirty="0" smtClean="0">
                              <a:solidFill>
                                <a:srgbClr val="0000CC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50</a:t>
                          </a:r>
                          <a:endParaRPr lang="en-US" sz="1800" kern="1200" dirty="0">
                            <a:solidFill>
                              <a:srgbClr val="0000CC"/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marL="9525" marR="9525" marT="9525" marB="0" anchor="b"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algn="l" defTabSz="914400" rtl="0" eaLnBrk="1" fontAlgn="b" latinLnBrk="0" hangingPunct="1"/>
                          <a:r>
                            <a:rPr lang="en-US" sz="1800" kern="1200" dirty="0" smtClean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105</a:t>
                          </a:r>
                          <a:endParaRPr lang="en-US" sz="1800" kern="1200" dirty="0">
                            <a:solidFill>
                              <a:schemeClr val="dk1"/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marL="9525" marR="9525" marT="9525" marB="0" anchor="b"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algn="l" defTabSz="914400" rtl="0" eaLnBrk="1" latinLnBrk="0" hangingPunct="1"/>
                          <a:r>
                            <a:rPr lang="en-US" sz="1800" kern="1200" dirty="0" smtClean="0">
                              <a:solidFill>
                                <a:srgbClr val="FF0000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250</a:t>
                          </a:r>
                          <a:endParaRPr lang="en-US" sz="1800" kern="1200" dirty="0">
                            <a:solidFill>
                              <a:srgbClr val="FF0000"/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algn="l" defTabSz="914400" rtl="0" eaLnBrk="1" fontAlgn="b" latinLnBrk="0" hangingPunct="1"/>
                          <a:r>
                            <a:rPr lang="en-US" sz="1800" kern="1200" dirty="0" smtClean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-1870</a:t>
                          </a:r>
                          <a:endParaRPr lang="en-US" sz="1800" kern="1200" dirty="0">
                            <a:solidFill>
                              <a:schemeClr val="dk1"/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marL="9525" marR="9525" marT="9525" marB="0" anchor="b"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algn="l" defTabSz="914400" rtl="0" eaLnBrk="1" fontAlgn="b" latinLnBrk="0" hangingPunct="1"/>
                          <a:r>
                            <a:rPr lang="en-US" sz="1800" kern="1200" dirty="0" smtClean="0">
                              <a:solidFill>
                                <a:srgbClr val="0000CC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-10.6</a:t>
                          </a:r>
                          <a:endParaRPr lang="en-US" sz="1800" kern="1200" dirty="0">
                            <a:solidFill>
                              <a:srgbClr val="0000CC"/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marL="9525" marR="9525" marT="9525" marB="0" anchor="b"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algn="l" defTabSz="914400" rtl="0" eaLnBrk="1" fontAlgn="b" latinLnBrk="0" hangingPunct="1"/>
                          <a:r>
                            <a:rPr lang="en-US" sz="1800" kern="1200" dirty="0" smtClean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44</a:t>
                          </a:r>
                          <a:endParaRPr lang="en-US" sz="1800" kern="1200" dirty="0">
                            <a:solidFill>
                              <a:schemeClr val="dk1"/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marL="9525" marR="9525" marT="9525" marB="0" anchor="b"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algn="l" defTabSz="914400" rtl="0" eaLnBrk="1" latinLnBrk="0" hangingPunct="1"/>
                          <a:r>
                            <a:rPr lang="en-US" sz="1800" kern="1200" dirty="0" smtClean="0">
                              <a:solidFill>
                                <a:srgbClr val="FF0000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289</a:t>
                          </a:r>
                          <a:endParaRPr lang="en-US" sz="1800" kern="1200" dirty="0">
                            <a:solidFill>
                              <a:srgbClr val="FF0000"/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algn="l" defTabSz="914400" rtl="0" eaLnBrk="1" latinLnBrk="0" hangingPunct="1"/>
                          <a:r>
                            <a:rPr lang="en-US" sz="1800" kern="1200" dirty="0" smtClean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725</a:t>
                          </a:r>
                          <a:endParaRPr lang="en-US" sz="1800" kern="1200" dirty="0">
                            <a:solidFill>
                              <a:schemeClr val="dk1"/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6</a:t>
                          </a:r>
                          <a:endParaRPr lang="en-US" dirty="0"/>
                        </a:p>
                      </a:txBody>
                      <a:tcP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tc>
                      <a:txBody>
                        <a:bodyPr/>
                        <a:lstStyle/>
                        <a:p>
                          <a:pPr algn="l" fontAlgn="b"/>
                          <a:r>
                            <a:rPr lang="en-US" sz="2000" u="none" strike="noStrike" dirty="0" smtClean="0">
                              <a:effectLst/>
                            </a:rPr>
                            <a:t>2.7</a:t>
                          </a:r>
                          <a:endParaRPr lang="en-US" sz="20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/>
                          </a:endParaRPr>
                        </a:p>
                      </a:txBody>
                      <a:tcPr marL="9525" marR="9525" marT="9525" marB="0" anchor="b"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tc>
                      <a:txBody>
                        <a:bodyPr/>
                        <a:lstStyle/>
                        <a:p>
                          <a:pPr algn="l" fontAlgn="b"/>
                          <a:r>
                            <a:rPr lang="en-US" sz="2000" b="0" i="0" u="none" strike="noStrike" dirty="0" smtClean="0">
                              <a:solidFill>
                                <a:srgbClr val="000000"/>
                              </a:solidFill>
                              <a:effectLst/>
                              <a:latin typeface="Calibri"/>
                            </a:rPr>
                            <a:t>-1975</a:t>
                          </a:r>
                          <a:endParaRPr lang="en-US" sz="20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/>
                          </a:endParaRPr>
                        </a:p>
                      </a:txBody>
                      <a:tcPr marL="9525" marR="9525" marT="9525" marB="0" anchor="b"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tc>
                      <a:txBody>
                        <a:bodyPr/>
                        <a:lstStyle/>
                        <a:p>
                          <a:pPr algn="l" fontAlgn="b"/>
                          <a:r>
                            <a:rPr lang="en-US" sz="2000" b="0" i="0" u="none" strike="noStrike" dirty="0" smtClean="0">
                              <a:solidFill>
                                <a:srgbClr val="0000CC"/>
                              </a:solidFill>
                              <a:effectLst/>
                              <a:latin typeface="Calibri"/>
                            </a:rPr>
                            <a:t>53</a:t>
                          </a:r>
                          <a:endParaRPr lang="en-US" sz="2000" b="0" i="0" u="none" strike="noStrike" dirty="0">
                            <a:solidFill>
                              <a:srgbClr val="0000CC"/>
                            </a:solidFill>
                            <a:effectLst/>
                            <a:latin typeface="Calibri"/>
                          </a:endParaRPr>
                        </a:p>
                      </a:txBody>
                      <a:tcPr marL="9525" marR="9525" marT="9525" marB="0" anchor="b"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tc>
                      <a:txBody>
                        <a:bodyPr/>
                        <a:lstStyle/>
                        <a:p>
                          <a:pPr algn="l" fontAlgn="b"/>
                          <a:r>
                            <a:rPr lang="en-US" sz="2000" b="0" i="0" u="none" strike="noStrike" dirty="0" smtClean="0">
                              <a:solidFill>
                                <a:srgbClr val="000000"/>
                              </a:solidFill>
                              <a:effectLst/>
                              <a:latin typeface="Calibri"/>
                            </a:rPr>
                            <a:t>-21</a:t>
                          </a:r>
                          <a:endParaRPr lang="en-US" sz="20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/>
                          </a:endParaRPr>
                        </a:p>
                      </a:txBody>
                      <a:tcPr marL="9525" marR="9525" marT="9525" marB="0" anchor="b"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>
                              <a:solidFill>
                                <a:srgbClr val="FF0000"/>
                              </a:solidFill>
                            </a:rPr>
                            <a:t>245</a:t>
                          </a:r>
                          <a:endParaRPr lang="en-US" dirty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tc>
                      <a:txBody>
                        <a:bodyPr/>
                        <a:lstStyle/>
                        <a:p>
                          <a:pPr algn="l" fontAlgn="b"/>
                          <a:r>
                            <a:rPr lang="en-US" sz="2000" b="0" i="0" u="none" strike="noStrike" dirty="0" smtClean="0">
                              <a:solidFill>
                                <a:srgbClr val="000000"/>
                              </a:solidFill>
                              <a:effectLst/>
                              <a:latin typeface="Calibri"/>
                            </a:rPr>
                            <a:t>-1981.1</a:t>
                          </a:r>
                          <a:endParaRPr lang="en-US" sz="20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/>
                          </a:endParaRPr>
                        </a:p>
                      </a:txBody>
                      <a:tcPr marL="9525" marR="9525" marT="9525" marB="0" anchor="b"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tc>
                      <a:txBody>
                        <a:bodyPr/>
                        <a:lstStyle/>
                        <a:p>
                          <a:pPr algn="l" fontAlgn="b"/>
                          <a:r>
                            <a:rPr lang="en-US" sz="2000" b="0" i="0" u="none" strike="noStrike" dirty="0" smtClean="0">
                              <a:solidFill>
                                <a:srgbClr val="0000CC"/>
                              </a:solidFill>
                              <a:effectLst/>
                              <a:latin typeface="Calibri"/>
                            </a:rPr>
                            <a:t>-7</a:t>
                          </a:r>
                          <a:endParaRPr lang="en-US" sz="2000" b="0" i="0" u="none" strike="noStrike" dirty="0">
                            <a:solidFill>
                              <a:srgbClr val="0000CC"/>
                            </a:solidFill>
                            <a:effectLst/>
                            <a:latin typeface="Calibri"/>
                          </a:endParaRPr>
                        </a:p>
                      </a:txBody>
                      <a:tcPr marL="9525" marR="9525" marT="9525" marB="0" anchor="b"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tc>
                      <a:txBody>
                        <a:bodyPr/>
                        <a:lstStyle/>
                        <a:p>
                          <a:pPr algn="l" fontAlgn="b"/>
                          <a:r>
                            <a:rPr lang="en-US" sz="2000" b="0" i="0" u="none" strike="noStrike" dirty="0" smtClean="0">
                              <a:solidFill>
                                <a:srgbClr val="000000"/>
                              </a:solidFill>
                              <a:effectLst/>
                              <a:latin typeface="Calibri"/>
                            </a:rPr>
                            <a:t>15</a:t>
                          </a:r>
                          <a:endParaRPr lang="en-US" sz="20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/>
                          </a:endParaRPr>
                        </a:p>
                      </a:txBody>
                      <a:tcPr marL="9525" marR="9525" marT="9525" marB="0" anchor="b"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>
                              <a:solidFill>
                                <a:srgbClr val="FF0000"/>
                              </a:solidFill>
                            </a:rPr>
                            <a:t>297</a:t>
                          </a:r>
                          <a:endParaRPr lang="en-US" dirty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779</a:t>
                          </a:r>
                          <a:endParaRPr lang="en-US" dirty="0"/>
                        </a:p>
                      </a:txBody>
                      <a:tcP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7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l" fontAlgn="b"/>
                          <a:r>
                            <a:rPr lang="en-US" sz="2000" u="none" strike="noStrike" dirty="0" smtClean="0">
                              <a:effectLst/>
                            </a:rPr>
                            <a:t>2.86</a:t>
                          </a:r>
                          <a:endParaRPr lang="en-US" sz="20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/>
                          </a:endParaRP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l" fontAlgn="b"/>
                          <a:r>
                            <a:rPr lang="en-US" sz="2000" b="0" i="0" u="none" strike="noStrike" dirty="0" smtClean="0">
                              <a:solidFill>
                                <a:srgbClr val="000000"/>
                              </a:solidFill>
                              <a:effectLst/>
                              <a:latin typeface="Calibri"/>
                            </a:rPr>
                            <a:t>-2281</a:t>
                          </a:r>
                          <a:endParaRPr lang="en-US" sz="20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/>
                          </a:endParaRP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l" fontAlgn="b"/>
                          <a:r>
                            <a:rPr lang="en-US" sz="2000" b="0" i="0" u="none" strike="noStrike" dirty="0" smtClean="0">
                              <a:solidFill>
                                <a:srgbClr val="0000CC"/>
                              </a:solidFill>
                              <a:effectLst/>
                              <a:latin typeface="Calibri"/>
                            </a:rPr>
                            <a:t>63</a:t>
                          </a:r>
                          <a:endParaRPr lang="en-US" sz="2000" b="0" i="0" u="none" strike="noStrike" dirty="0">
                            <a:solidFill>
                              <a:srgbClr val="0000CC"/>
                            </a:solidFill>
                            <a:effectLst/>
                            <a:latin typeface="Calibri"/>
                          </a:endParaRP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l" fontAlgn="b"/>
                          <a:r>
                            <a:rPr lang="en-US" sz="2000" b="0" i="0" u="none" strike="noStrike" dirty="0" smtClean="0">
                              <a:solidFill>
                                <a:srgbClr val="000000"/>
                              </a:solidFill>
                              <a:effectLst/>
                              <a:latin typeface="Calibri"/>
                            </a:rPr>
                            <a:t>416</a:t>
                          </a:r>
                          <a:endParaRPr lang="en-US" sz="20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/>
                          </a:endParaRP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>
                              <a:solidFill>
                                <a:srgbClr val="FF0000"/>
                              </a:solidFill>
                            </a:rPr>
                            <a:t>306</a:t>
                          </a:r>
                          <a:endParaRPr lang="en-US" dirty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l" fontAlgn="b"/>
                          <a:r>
                            <a:rPr lang="en-US" sz="2000" b="0" i="0" u="none" strike="noStrike" dirty="0" smtClean="0">
                              <a:solidFill>
                                <a:srgbClr val="000000"/>
                              </a:solidFill>
                              <a:effectLst/>
                              <a:latin typeface="Calibri"/>
                            </a:rPr>
                            <a:t>-2271</a:t>
                          </a:r>
                          <a:endParaRPr lang="en-US" sz="20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/>
                          </a:endParaRP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l" fontAlgn="b"/>
                          <a:r>
                            <a:rPr lang="en-US" sz="2000" b="0" i="0" u="none" strike="noStrike" dirty="0" smtClean="0">
                              <a:solidFill>
                                <a:srgbClr val="0000CC"/>
                              </a:solidFill>
                              <a:effectLst/>
                              <a:latin typeface="Calibri"/>
                            </a:rPr>
                            <a:t>-3</a:t>
                          </a:r>
                          <a:endParaRPr lang="en-US" sz="2000" b="0" i="0" u="none" strike="noStrike" dirty="0">
                            <a:solidFill>
                              <a:srgbClr val="0000CC"/>
                            </a:solidFill>
                            <a:effectLst/>
                            <a:latin typeface="Calibri"/>
                          </a:endParaRP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l" fontAlgn="b"/>
                          <a:r>
                            <a:rPr lang="en-US" sz="2000" b="0" i="0" u="none" strike="noStrike" dirty="0" smtClean="0">
                              <a:solidFill>
                                <a:srgbClr val="000000"/>
                              </a:solidFill>
                              <a:effectLst/>
                              <a:latin typeface="Calibri"/>
                            </a:rPr>
                            <a:t>-335</a:t>
                          </a:r>
                          <a:endParaRPr lang="en-US" sz="20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/>
                          </a:endParaRP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>
                              <a:solidFill>
                                <a:srgbClr val="FF0000"/>
                              </a:solidFill>
                            </a:rPr>
                            <a:t>393</a:t>
                          </a:r>
                          <a:endParaRPr lang="en-US" dirty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826</a:t>
                          </a:r>
                          <a:endParaRPr lang="en-US" dirty="0"/>
                        </a:p>
                      </a:txBody>
                      <a:tcPr/>
                    </a:tc>
                  </a:tr>
                </a:tbl>
              </a:graphicData>
            </a:graphic>
          </p:graphicFrame>
        </mc:Choice>
        <mc:Fallback>
          <p:graphicFrame>
            <p:nvGraphicFramePr>
              <p:cNvPr id="8" name="Table 7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505116730"/>
                  </p:ext>
                </p:extLst>
              </p:nvPr>
            </p:nvGraphicFramePr>
            <p:xfrm>
              <a:off x="76200" y="457200"/>
              <a:ext cx="8915398" cy="3569653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480060"/>
                    <a:gridCol w="685800"/>
                    <a:gridCol w="685800"/>
                    <a:gridCol w="685800"/>
                    <a:gridCol w="754380"/>
                    <a:gridCol w="746760"/>
                    <a:gridCol w="1036320"/>
                    <a:gridCol w="792480"/>
                    <a:gridCol w="838200"/>
                    <a:gridCol w="1065238"/>
                    <a:gridCol w="1144560"/>
                  </a:tblGrid>
                  <a:tr h="370840">
                    <a:tc>
                      <a:txBody>
                        <a:bodyPr/>
                        <a:lstStyle/>
                        <a:p>
                          <a:endParaRPr lang="en-US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1600" dirty="0"/>
                        </a:p>
                      </a:txBody>
                      <a:tcPr/>
                    </a:tc>
                    <a:tc gridSpan="4"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/>
                            <a:t>Middle-position</a:t>
                          </a:r>
                          <a:endParaRPr lang="en-US" sz="160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 sz="1600" dirty="0"/>
                        </a:p>
                      </a:txBody>
                      <a:tcPr/>
                    </a:tc>
                    <a:tc gridSpan="4"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/>
                            <a:t>Upper-position</a:t>
                          </a:r>
                          <a:endParaRPr lang="en-US" sz="160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 sz="1600" dirty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1600" dirty="0"/>
                        </a:p>
                      </a:txBody>
                      <a:tcPr/>
                    </a:tc>
                  </a:tr>
                  <a:tr h="602933">
                    <a:tc>
                      <a:txBody>
                        <a:bodyPr/>
                        <a:lstStyle/>
                        <a:p>
                          <a:r>
                            <a:rPr lang="en-US" sz="1600" dirty="0" smtClean="0"/>
                            <a:t>Eta</a:t>
                          </a:r>
                          <a:endParaRPr lang="en-US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600" dirty="0" smtClean="0"/>
                            <a:t>Pitch (mm)</a:t>
                          </a:r>
                          <a:endParaRPr lang="en-US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600" dirty="0" smtClean="0"/>
                            <a:t>X (mm)</a:t>
                          </a:r>
                          <a:endParaRPr lang="en-US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600" dirty="0" smtClean="0">
                              <a:solidFill>
                                <a:srgbClr val="0000CC"/>
                              </a:solidFill>
                            </a:rPr>
                            <a:t>Y (mm)</a:t>
                          </a:r>
                          <a:endParaRPr lang="en-US" sz="1600" dirty="0">
                            <a:solidFill>
                              <a:srgbClr val="0000CC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600" dirty="0" smtClean="0"/>
                            <a:t>Angle (</a:t>
                          </a:r>
                          <a:r>
                            <a:rPr lang="el-GR" sz="1600" dirty="0" smtClean="0"/>
                            <a:t>μ</a:t>
                          </a:r>
                          <a:r>
                            <a:rPr lang="en-US" sz="1600" dirty="0" smtClean="0"/>
                            <a:t>rad)</a:t>
                          </a:r>
                          <a:endParaRPr lang="en-US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600" dirty="0" smtClean="0">
                              <a:solidFill>
                                <a:srgbClr val="FF0000"/>
                              </a:solidFill>
                            </a:rPr>
                            <a:t>Res.</a:t>
                          </a:r>
                        </a:p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600" dirty="0" smtClean="0">
                              <a:solidFill>
                                <a:srgbClr val="FF0000"/>
                              </a:solidFill>
                            </a:rPr>
                            <a:t>(</a:t>
                          </a:r>
                          <a:r>
                            <a:rPr lang="el-GR" sz="1600" dirty="0" smtClean="0">
                              <a:solidFill>
                                <a:srgbClr val="FF0000"/>
                              </a:solidFill>
                            </a:rPr>
                            <a:t>μ</a:t>
                          </a:r>
                          <a:r>
                            <a:rPr lang="en-US" sz="1600" dirty="0" smtClean="0">
                              <a:solidFill>
                                <a:srgbClr val="FF0000"/>
                              </a:solidFill>
                            </a:rPr>
                            <a:t>rad)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600" dirty="0" smtClean="0"/>
                            <a:t>X (mm)</a:t>
                          </a:r>
                          <a:endParaRPr lang="en-US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600" dirty="0" smtClean="0">
                              <a:solidFill>
                                <a:srgbClr val="0000CC"/>
                              </a:solidFill>
                            </a:rPr>
                            <a:t>Y (mm)</a:t>
                          </a:r>
                          <a:endParaRPr lang="en-US" sz="1600" dirty="0">
                            <a:solidFill>
                              <a:srgbClr val="0000CC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600" dirty="0" smtClean="0"/>
                            <a:t>Angle (</a:t>
                          </a:r>
                          <a:r>
                            <a:rPr lang="el-GR" sz="1600" dirty="0" smtClean="0"/>
                            <a:t>μ</a:t>
                          </a:r>
                          <a:r>
                            <a:rPr lang="en-US" sz="1600" dirty="0" smtClean="0"/>
                            <a:t>rad)</a:t>
                          </a:r>
                          <a:endParaRPr lang="en-US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600" dirty="0" smtClean="0">
                              <a:solidFill>
                                <a:srgbClr val="FF0000"/>
                              </a:solidFill>
                            </a:rPr>
                            <a:t>Res.</a:t>
                          </a:r>
                        </a:p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600" dirty="0" smtClean="0">
                              <a:solidFill>
                                <a:srgbClr val="FF0000"/>
                              </a:solidFill>
                            </a:rPr>
                            <a:t>(</a:t>
                          </a:r>
                          <a:r>
                            <a:rPr lang="en-US" sz="1600" dirty="0" err="1" smtClean="0">
                              <a:solidFill>
                                <a:srgbClr val="FF0000"/>
                              </a:solidFill>
                            </a:rPr>
                            <a:t>μrad</a:t>
                          </a:r>
                          <a:r>
                            <a:rPr lang="en-US" sz="1600" dirty="0" smtClean="0">
                              <a:solidFill>
                                <a:srgbClr val="FF0000"/>
                              </a:solidFill>
                            </a:rPr>
                            <a:t>)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l="-678191" t="-64646" b="-455556"/>
                          </a:stretch>
                        </a:blipFill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1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l" fontAlgn="b"/>
                          <a:r>
                            <a:rPr lang="en-US" sz="2000" u="none" strike="noStrike" dirty="0" smtClean="0">
                              <a:effectLst/>
                            </a:rPr>
                            <a:t>2</a:t>
                          </a:r>
                          <a:endParaRPr lang="en-US" sz="20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/>
                          </a:endParaRP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l" fontAlgn="b"/>
                          <a:r>
                            <a:rPr lang="en-US" sz="2000" b="0" i="0" u="none" strike="noStrike" dirty="0" smtClean="0">
                              <a:solidFill>
                                <a:srgbClr val="000000"/>
                              </a:solidFill>
                              <a:effectLst/>
                              <a:latin typeface="Calibri"/>
                            </a:rPr>
                            <a:t>-1462</a:t>
                          </a:r>
                          <a:endParaRPr lang="en-US" sz="20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/>
                          </a:endParaRP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l" fontAlgn="b"/>
                          <a:r>
                            <a:rPr lang="en-US" sz="2000" b="0" i="0" u="none" strike="noStrike" dirty="0" smtClean="0">
                              <a:solidFill>
                                <a:srgbClr val="0000CC"/>
                              </a:solidFill>
                              <a:effectLst/>
                              <a:latin typeface="Calibri"/>
                            </a:rPr>
                            <a:t>35</a:t>
                          </a:r>
                          <a:endParaRPr lang="en-US" sz="2000" b="0" i="0" u="none" strike="noStrike" dirty="0">
                            <a:solidFill>
                              <a:srgbClr val="0000CC"/>
                            </a:solidFill>
                            <a:effectLst/>
                            <a:latin typeface="Calibri"/>
                          </a:endParaRP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l" fontAlgn="b"/>
                          <a:r>
                            <a:rPr lang="en-US" sz="2000" b="0" i="0" u="none" strike="noStrike" dirty="0" smtClean="0">
                              <a:solidFill>
                                <a:srgbClr val="000000"/>
                              </a:solidFill>
                              <a:effectLst/>
                              <a:latin typeface="Calibri"/>
                            </a:rPr>
                            <a:t>-102</a:t>
                          </a:r>
                          <a:endParaRPr lang="en-US" sz="20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/>
                          </a:endParaRP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>
                              <a:solidFill>
                                <a:srgbClr val="FF0000"/>
                              </a:solidFill>
                            </a:rPr>
                            <a:t>237</a:t>
                          </a:r>
                          <a:endParaRPr lang="en-US" dirty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l" fontAlgn="b"/>
                          <a:r>
                            <a:rPr lang="en-US" sz="2000" b="0" i="0" u="none" strike="noStrike" dirty="0" smtClean="0">
                              <a:solidFill>
                                <a:srgbClr val="000000"/>
                              </a:solidFill>
                              <a:effectLst/>
                              <a:latin typeface="Calibri"/>
                            </a:rPr>
                            <a:t>-1492</a:t>
                          </a:r>
                          <a:endParaRPr lang="en-US" sz="20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/>
                          </a:endParaRP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l" fontAlgn="b"/>
                          <a:r>
                            <a:rPr lang="en-US" sz="2000" b="0" i="0" u="none" strike="noStrike" dirty="0" smtClean="0">
                              <a:solidFill>
                                <a:srgbClr val="0000CC"/>
                              </a:solidFill>
                              <a:effectLst/>
                              <a:latin typeface="Calibri"/>
                            </a:rPr>
                            <a:t>-24.5</a:t>
                          </a:r>
                          <a:endParaRPr lang="en-US" sz="2000" b="0" i="0" u="none" strike="noStrike" dirty="0">
                            <a:solidFill>
                              <a:srgbClr val="0000CC"/>
                            </a:solidFill>
                            <a:effectLst/>
                            <a:latin typeface="Calibri"/>
                          </a:endParaRP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l" fontAlgn="b"/>
                          <a:r>
                            <a:rPr lang="en-US" sz="2000" b="0" i="0" u="none" strike="noStrike" dirty="0" smtClean="0">
                              <a:solidFill>
                                <a:srgbClr val="000000"/>
                              </a:solidFill>
                              <a:effectLst/>
                              <a:latin typeface="Calibri"/>
                            </a:rPr>
                            <a:t>5</a:t>
                          </a:r>
                          <a:endParaRPr lang="en-US" sz="20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/>
                          </a:endParaRP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>
                              <a:solidFill>
                                <a:srgbClr val="FF0000"/>
                              </a:solidFill>
                            </a:rPr>
                            <a:t>220</a:t>
                          </a:r>
                          <a:endParaRPr lang="en-US" dirty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577</a:t>
                          </a:r>
                          <a:endParaRPr lang="en-US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2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l" fontAlgn="b"/>
                          <a:r>
                            <a:rPr lang="en-US" sz="2000" u="none" strike="noStrike" dirty="0" smtClean="0">
                              <a:effectLst/>
                            </a:rPr>
                            <a:t>2.1</a:t>
                          </a:r>
                          <a:endParaRPr lang="en-US" sz="20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/>
                          </a:endParaRP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l" fontAlgn="b"/>
                          <a:r>
                            <a:rPr lang="en-US" sz="2000" b="0" i="0" u="none" strike="noStrike" dirty="0" smtClean="0">
                              <a:solidFill>
                                <a:srgbClr val="000000"/>
                              </a:solidFill>
                              <a:effectLst/>
                              <a:latin typeface="Calibri"/>
                            </a:rPr>
                            <a:t>-1579</a:t>
                          </a:r>
                          <a:endParaRPr lang="en-US" sz="20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/>
                          </a:endParaRP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l" fontAlgn="b"/>
                          <a:r>
                            <a:rPr lang="en-US" sz="2000" b="0" i="0" u="none" strike="noStrike" dirty="0" smtClean="0">
                              <a:solidFill>
                                <a:srgbClr val="0000CC"/>
                              </a:solidFill>
                              <a:effectLst/>
                              <a:latin typeface="Calibri"/>
                            </a:rPr>
                            <a:t>39</a:t>
                          </a:r>
                          <a:endParaRPr lang="en-US" sz="2000" b="0" i="0" u="none" strike="noStrike" dirty="0">
                            <a:solidFill>
                              <a:srgbClr val="0000CC"/>
                            </a:solidFill>
                            <a:effectLst/>
                            <a:latin typeface="Calibri"/>
                          </a:endParaRP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l" fontAlgn="b"/>
                          <a:r>
                            <a:rPr lang="en-US" sz="2000" b="0" i="0" u="none" strike="noStrike" dirty="0" smtClean="0">
                              <a:solidFill>
                                <a:srgbClr val="000000"/>
                              </a:solidFill>
                              <a:effectLst/>
                              <a:latin typeface="Calibri"/>
                            </a:rPr>
                            <a:t>20</a:t>
                          </a:r>
                          <a:endParaRPr lang="en-US" sz="20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/>
                          </a:endParaRP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>
                              <a:solidFill>
                                <a:srgbClr val="FF0000"/>
                              </a:solidFill>
                            </a:rPr>
                            <a:t>254</a:t>
                          </a:r>
                          <a:endParaRPr lang="en-US" dirty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l" fontAlgn="b"/>
                          <a:r>
                            <a:rPr lang="en-US" sz="2000" b="0" i="0" u="none" strike="noStrike" dirty="0" smtClean="0">
                              <a:solidFill>
                                <a:srgbClr val="000000"/>
                              </a:solidFill>
                              <a:effectLst/>
                              <a:latin typeface="Calibri"/>
                            </a:rPr>
                            <a:t>-1567.1</a:t>
                          </a:r>
                          <a:endParaRPr lang="en-US" sz="20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/>
                          </a:endParaRP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l" fontAlgn="b"/>
                          <a:r>
                            <a:rPr lang="en-US" sz="2000" b="0" i="0" u="none" strike="noStrike" dirty="0" smtClean="0">
                              <a:solidFill>
                                <a:srgbClr val="0000CC"/>
                              </a:solidFill>
                              <a:effectLst/>
                              <a:latin typeface="Calibri"/>
                            </a:rPr>
                            <a:t>-21.5</a:t>
                          </a:r>
                          <a:endParaRPr lang="en-US" sz="2000" b="0" i="0" u="none" strike="noStrike" dirty="0">
                            <a:solidFill>
                              <a:srgbClr val="0000CC"/>
                            </a:solidFill>
                            <a:effectLst/>
                            <a:latin typeface="Calibri"/>
                          </a:endParaRP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l" fontAlgn="b"/>
                          <a:r>
                            <a:rPr lang="en-US" sz="2000" b="0" i="0" u="none" strike="noStrike" dirty="0" smtClean="0">
                              <a:solidFill>
                                <a:srgbClr val="000000"/>
                              </a:solidFill>
                              <a:effectLst/>
                              <a:latin typeface="Calibri"/>
                            </a:rPr>
                            <a:t>9</a:t>
                          </a:r>
                          <a:endParaRPr lang="en-US" sz="20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/>
                          </a:endParaRP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>
                              <a:solidFill>
                                <a:srgbClr val="FF0000"/>
                              </a:solidFill>
                            </a:rPr>
                            <a:t>254</a:t>
                          </a:r>
                          <a:endParaRPr lang="en-US" dirty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606</a:t>
                          </a:r>
                          <a:endParaRPr lang="en-US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3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l" fontAlgn="b"/>
                          <a:r>
                            <a:rPr lang="en-US" sz="2000" u="none" strike="noStrike" dirty="0" smtClean="0">
                              <a:effectLst/>
                            </a:rPr>
                            <a:t>2.2</a:t>
                          </a:r>
                          <a:endParaRPr lang="en-US" sz="20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/>
                          </a:endParaRP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l" fontAlgn="b"/>
                          <a:r>
                            <a:rPr lang="en-US" sz="2000" b="0" i="0" u="none" strike="noStrike" dirty="0" smtClean="0">
                              <a:solidFill>
                                <a:srgbClr val="000000"/>
                              </a:solidFill>
                              <a:effectLst/>
                              <a:latin typeface="Calibri"/>
                            </a:rPr>
                            <a:t>-1660</a:t>
                          </a:r>
                          <a:endParaRPr lang="en-US" sz="20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/>
                          </a:endParaRP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l" fontAlgn="b"/>
                          <a:r>
                            <a:rPr lang="en-US" sz="2000" b="0" i="0" u="none" strike="noStrike" dirty="0" smtClean="0">
                              <a:solidFill>
                                <a:srgbClr val="0000CC"/>
                              </a:solidFill>
                              <a:effectLst/>
                              <a:latin typeface="Calibri"/>
                            </a:rPr>
                            <a:t>42</a:t>
                          </a:r>
                          <a:endParaRPr lang="en-US" sz="2000" b="0" i="0" u="none" strike="noStrike" dirty="0">
                            <a:solidFill>
                              <a:srgbClr val="0000CC"/>
                            </a:solidFill>
                            <a:effectLst/>
                            <a:latin typeface="Calibri"/>
                          </a:endParaRP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l" fontAlgn="b"/>
                          <a:r>
                            <a:rPr lang="en-US" sz="2000" b="0" i="0" u="none" strike="noStrike" dirty="0" smtClean="0">
                              <a:solidFill>
                                <a:srgbClr val="000000"/>
                              </a:solidFill>
                              <a:effectLst/>
                              <a:latin typeface="Calibri"/>
                            </a:rPr>
                            <a:t>-6</a:t>
                          </a:r>
                          <a:endParaRPr lang="en-US" sz="20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/>
                          </a:endParaRP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>
                              <a:solidFill>
                                <a:srgbClr val="FF0000"/>
                              </a:solidFill>
                            </a:rPr>
                            <a:t>251</a:t>
                          </a:r>
                          <a:endParaRPr lang="en-US" dirty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l" fontAlgn="b"/>
                          <a:r>
                            <a:rPr lang="en-US" sz="2000" b="0" i="0" u="none" strike="noStrike" dirty="0" smtClean="0">
                              <a:solidFill>
                                <a:srgbClr val="000000"/>
                              </a:solidFill>
                              <a:effectLst/>
                              <a:latin typeface="Calibri"/>
                            </a:rPr>
                            <a:t>-1650.7</a:t>
                          </a:r>
                          <a:endParaRPr lang="en-US" sz="20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/>
                          </a:endParaRP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l" fontAlgn="b"/>
                          <a:r>
                            <a:rPr lang="en-US" sz="2000" b="0" i="0" u="none" strike="noStrike" dirty="0" smtClean="0">
                              <a:solidFill>
                                <a:srgbClr val="0000CC"/>
                              </a:solidFill>
                              <a:effectLst/>
                              <a:latin typeface="Calibri"/>
                            </a:rPr>
                            <a:t>-18.3</a:t>
                          </a:r>
                          <a:endParaRPr lang="en-US" sz="2000" b="0" i="0" u="none" strike="noStrike" dirty="0">
                            <a:solidFill>
                              <a:srgbClr val="0000CC"/>
                            </a:solidFill>
                            <a:effectLst/>
                            <a:latin typeface="Calibri"/>
                          </a:endParaRP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l" fontAlgn="b"/>
                          <a:r>
                            <a:rPr lang="en-US" sz="2000" b="0" i="0" u="none" strike="noStrike" dirty="0" smtClean="0">
                              <a:solidFill>
                                <a:srgbClr val="000000"/>
                              </a:solidFill>
                              <a:effectLst/>
                              <a:latin typeface="Calibri"/>
                            </a:rPr>
                            <a:t>7</a:t>
                          </a:r>
                          <a:endParaRPr lang="en-US" sz="20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/>
                          </a:endParaRP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>
                              <a:solidFill>
                                <a:srgbClr val="FF0000"/>
                              </a:solidFill>
                            </a:rPr>
                            <a:t>258</a:t>
                          </a:r>
                          <a:endParaRPr lang="en-US" dirty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635</a:t>
                          </a:r>
                          <a:endParaRPr lang="en-US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4</a:t>
                          </a:r>
                          <a:endParaRPr lang="en-US" dirty="0"/>
                        </a:p>
                      </a:txBody>
                      <a:tcPr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 fontAlgn="b"/>
                          <a:r>
                            <a:rPr lang="en-US" sz="2000" u="none" strike="noStrike" dirty="0" smtClean="0">
                              <a:effectLst/>
                            </a:rPr>
                            <a:t>2.37</a:t>
                          </a:r>
                          <a:endParaRPr lang="en-US" sz="20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/>
                          </a:endParaRPr>
                        </a:p>
                      </a:txBody>
                      <a:tcPr marL="9525" marR="9525" marT="9525" marB="0" anchor="b"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 fontAlgn="b"/>
                          <a:r>
                            <a:rPr lang="en-US" sz="2000" b="0" i="0" u="none" strike="noStrike" dirty="0" smtClean="0">
                              <a:solidFill>
                                <a:srgbClr val="000000"/>
                              </a:solidFill>
                              <a:effectLst/>
                              <a:latin typeface="Calibri"/>
                            </a:rPr>
                            <a:t>-1735</a:t>
                          </a:r>
                          <a:endParaRPr lang="en-US" sz="20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/>
                          </a:endParaRPr>
                        </a:p>
                      </a:txBody>
                      <a:tcPr marL="9525" marR="9525" marT="9525" marB="0" anchor="b"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 fontAlgn="b"/>
                          <a:r>
                            <a:rPr lang="en-US" sz="2000" b="0" i="0" u="none" strike="noStrike" dirty="0" smtClean="0">
                              <a:solidFill>
                                <a:srgbClr val="0000CC"/>
                              </a:solidFill>
                              <a:effectLst/>
                              <a:latin typeface="Calibri"/>
                            </a:rPr>
                            <a:t>45</a:t>
                          </a:r>
                          <a:endParaRPr lang="en-US" sz="2000" b="0" i="0" u="none" strike="noStrike" dirty="0">
                            <a:solidFill>
                              <a:srgbClr val="0000CC"/>
                            </a:solidFill>
                            <a:effectLst/>
                            <a:latin typeface="Calibri"/>
                          </a:endParaRPr>
                        </a:p>
                      </a:txBody>
                      <a:tcPr marL="9525" marR="9525" marT="9525" marB="0" anchor="b"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 fontAlgn="b"/>
                          <a:r>
                            <a:rPr lang="en-US" sz="2000" b="0" i="0" u="none" strike="noStrike" dirty="0" smtClean="0">
                              <a:solidFill>
                                <a:srgbClr val="000000"/>
                              </a:solidFill>
                              <a:effectLst/>
                              <a:latin typeface="Calibri"/>
                            </a:rPr>
                            <a:t>-52</a:t>
                          </a:r>
                          <a:endParaRPr lang="en-US" sz="20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/>
                          </a:endParaRPr>
                        </a:p>
                      </a:txBody>
                      <a:tcPr marL="9525" marR="9525" marT="9525" marB="0" anchor="b"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>
                              <a:solidFill>
                                <a:srgbClr val="FF0000"/>
                              </a:solidFill>
                            </a:rPr>
                            <a:t>267</a:t>
                          </a:r>
                          <a:endParaRPr lang="en-US" dirty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 fontAlgn="b"/>
                          <a:r>
                            <a:rPr lang="en-US" sz="2000" b="0" i="0" u="none" strike="noStrike" dirty="0" smtClean="0">
                              <a:solidFill>
                                <a:srgbClr val="000000"/>
                              </a:solidFill>
                              <a:effectLst/>
                              <a:latin typeface="Calibri"/>
                            </a:rPr>
                            <a:t>-1748.3</a:t>
                          </a:r>
                          <a:endParaRPr lang="en-US" sz="20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/>
                          </a:endParaRPr>
                        </a:p>
                      </a:txBody>
                      <a:tcPr marL="9525" marR="9525" marT="9525" marB="0" anchor="b"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 fontAlgn="b"/>
                          <a:r>
                            <a:rPr lang="en-US" sz="2000" b="0" i="0" u="none" strike="noStrike" dirty="0" smtClean="0">
                              <a:solidFill>
                                <a:srgbClr val="0000CC"/>
                              </a:solidFill>
                              <a:effectLst/>
                              <a:latin typeface="Calibri"/>
                            </a:rPr>
                            <a:t>-14.8</a:t>
                          </a:r>
                          <a:endParaRPr lang="en-US" sz="2000" b="0" i="0" u="none" strike="noStrike" dirty="0">
                            <a:solidFill>
                              <a:srgbClr val="0000CC"/>
                            </a:solidFill>
                            <a:effectLst/>
                            <a:latin typeface="Calibri"/>
                          </a:endParaRPr>
                        </a:p>
                      </a:txBody>
                      <a:tcPr marL="9525" marR="9525" marT="9525" marB="0" anchor="b"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 fontAlgn="b"/>
                          <a:r>
                            <a:rPr lang="en-US" sz="2000" b="0" i="0" u="none" strike="noStrike" dirty="0" smtClean="0">
                              <a:solidFill>
                                <a:srgbClr val="000000"/>
                              </a:solidFill>
                              <a:effectLst/>
                              <a:latin typeface="Calibri"/>
                            </a:rPr>
                            <a:t>34</a:t>
                          </a:r>
                          <a:endParaRPr lang="en-US" sz="20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/>
                          </a:endParaRPr>
                        </a:p>
                      </a:txBody>
                      <a:tcPr marL="9525" marR="9525" marT="9525" marB="0" anchor="b"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>
                              <a:solidFill>
                                <a:srgbClr val="FF0000"/>
                              </a:solidFill>
                            </a:rPr>
                            <a:t>264</a:t>
                          </a:r>
                          <a:endParaRPr lang="en-US" dirty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684</a:t>
                          </a:r>
                          <a:endParaRPr lang="en-US" dirty="0"/>
                        </a:p>
                      </a:txBody>
                      <a:tcPr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marL="0" algn="l" defTabSz="914400" rtl="0" eaLnBrk="1" latinLnBrk="0" hangingPunct="1"/>
                          <a:r>
                            <a:rPr lang="en-US" sz="1800" kern="1200" dirty="0" smtClean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5</a:t>
                          </a:r>
                          <a:endParaRPr lang="en-US" sz="1800" kern="1200" dirty="0">
                            <a:solidFill>
                              <a:schemeClr val="dk1"/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algn="l" defTabSz="914400" rtl="0" eaLnBrk="1" fontAlgn="b" latinLnBrk="0" hangingPunct="1"/>
                          <a:r>
                            <a:rPr lang="en-US" sz="1800" kern="1200" dirty="0" smtClean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2.51</a:t>
                          </a:r>
                          <a:endParaRPr lang="en-US" sz="1800" kern="1200" dirty="0">
                            <a:solidFill>
                              <a:schemeClr val="dk1"/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marL="9525" marR="9525" marT="9525" marB="0" anchor="b"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algn="l" defTabSz="914400" rtl="0" eaLnBrk="1" fontAlgn="b" latinLnBrk="0" hangingPunct="1"/>
                          <a:r>
                            <a:rPr lang="en-US" sz="1800" kern="1200" dirty="0" smtClean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-1876</a:t>
                          </a:r>
                          <a:endParaRPr lang="en-US" sz="1800" kern="1200" dirty="0">
                            <a:solidFill>
                              <a:schemeClr val="dk1"/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marL="9525" marR="9525" marT="9525" marB="0" anchor="b"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algn="l" defTabSz="914400" rtl="0" eaLnBrk="1" fontAlgn="b" latinLnBrk="0" hangingPunct="1"/>
                          <a:r>
                            <a:rPr lang="en-US" sz="1800" kern="1200" dirty="0" smtClean="0">
                              <a:solidFill>
                                <a:srgbClr val="0000CC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50</a:t>
                          </a:r>
                          <a:endParaRPr lang="en-US" sz="1800" kern="1200" dirty="0">
                            <a:solidFill>
                              <a:srgbClr val="0000CC"/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marL="9525" marR="9525" marT="9525" marB="0" anchor="b"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algn="l" defTabSz="914400" rtl="0" eaLnBrk="1" fontAlgn="b" latinLnBrk="0" hangingPunct="1"/>
                          <a:r>
                            <a:rPr lang="en-US" sz="1800" kern="1200" dirty="0" smtClean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105</a:t>
                          </a:r>
                          <a:endParaRPr lang="en-US" sz="1800" kern="1200" dirty="0">
                            <a:solidFill>
                              <a:schemeClr val="dk1"/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marL="9525" marR="9525" marT="9525" marB="0" anchor="b"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algn="l" defTabSz="914400" rtl="0" eaLnBrk="1" latinLnBrk="0" hangingPunct="1"/>
                          <a:r>
                            <a:rPr lang="en-US" sz="1800" kern="1200" dirty="0" smtClean="0">
                              <a:solidFill>
                                <a:srgbClr val="FF0000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250</a:t>
                          </a:r>
                          <a:endParaRPr lang="en-US" sz="1800" kern="1200" dirty="0">
                            <a:solidFill>
                              <a:srgbClr val="FF0000"/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algn="l" defTabSz="914400" rtl="0" eaLnBrk="1" fontAlgn="b" latinLnBrk="0" hangingPunct="1"/>
                          <a:r>
                            <a:rPr lang="en-US" sz="1800" kern="1200" dirty="0" smtClean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-1870</a:t>
                          </a:r>
                          <a:endParaRPr lang="en-US" sz="1800" kern="1200" dirty="0">
                            <a:solidFill>
                              <a:schemeClr val="dk1"/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marL="9525" marR="9525" marT="9525" marB="0" anchor="b"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algn="l" defTabSz="914400" rtl="0" eaLnBrk="1" fontAlgn="b" latinLnBrk="0" hangingPunct="1"/>
                          <a:r>
                            <a:rPr lang="en-US" sz="1800" kern="1200" dirty="0" smtClean="0">
                              <a:solidFill>
                                <a:srgbClr val="0000CC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-10.6</a:t>
                          </a:r>
                          <a:endParaRPr lang="en-US" sz="1800" kern="1200" dirty="0">
                            <a:solidFill>
                              <a:srgbClr val="0000CC"/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marL="9525" marR="9525" marT="9525" marB="0" anchor="b"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algn="l" defTabSz="914400" rtl="0" eaLnBrk="1" fontAlgn="b" latinLnBrk="0" hangingPunct="1"/>
                          <a:r>
                            <a:rPr lang="en-US" sz="1800" kern="1200" dirty="0" smtClean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44</a:t>
                          </a:r>
                          <a:endParaRPr lang="en-US" sz="1800" kern="1200" dirty="0">
                            <a:solidFill>
                              <a:schemeClr val="dk1"/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marL="9525" marR="9525" marT="9525" marB="0" anchor="b"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algn="l" defTabSz="914400" rtl="0" eaLnBrk="1" latinLnBrk="0" hangingPunct="1"/>
                          <a:r>
                            <a:rPr lang="en-US" sz="1800" kern="1200" dirty="0" smtClean="0">
                              <a:solidFill>
                                <a:srgbClr val="FF0000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289</a:t>
                          </a:r>
                          <a:endParaRPr lang="en-US" sz="1800" kern="1200" dirty="0">
                            <a:solidFill>
                              <a:srgbClr val="FF0000"/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algn="l" defTabSz="914400" rtl="0" eaLnBrk="1" latinLnBrk="0" hangingPunct="1"/>
                          <a:r>
                            <a:rPr lang="en-US" sz="1800" kern="1200" dirty="0" smtClean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725</a:t>
                          </a:r>
                          <a:endParaRPr lang="en-US" sz="1800" kern="1200" dirty="0">
                            <a:solidFill>
                              <a:schemeClr val="dk1"/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6</a:t>
                          </a:r>
                          <a:endParaRPr lang="en-US" dirty="0"/>
                        </a:p>
                      </a:txBody>
                      <a:tcP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tc>
                      <a:txBody>
                        <a:bodyPr/>
                        <a:lstStyle/>
                        <a:p>
                          <a:pPr algn="l" fontAlgn="b"/>
                          <a:r>
                            <a:rPr lang="en-US" sz="2000" u="none" strike="noStrike" dirty="0" smtClean="0">
                              <a:effectLst/>
                            </a:rPr>
                            <a:t>2.7</a:t>
                          </a:r>
                          <a:endParaRPr lang="en-US" sz="20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/>
                          </a:endParaRPr>
                        </a:p>
                      </a:txBody>
                      <a:tcPr marL="9525" marR="9525" marT="9525" marB="0" anchor="b"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tc>
                      <a:txBody>
                        <a:bodyPr/>
                        <a:lstStyle/>
                        <a:p>
                          <a:pPr algn="l" fontAlgn="b"/>
                          <a:r>
                            <a:rPr lang="en-US" sz="2000" b="0" i="0" u="none" strike="noStrike" dirty="0" smtClean="0">
                              <a:solidFill>
                                <a:srgbClr val="000000"/>
                              </a:solidFill>
                              <a:effectLst/>
                              <a:latin typeface="Calibri"/>
                            </a:rPr>
                            <a:t>-1975</a:t>
                          </a:r>
                          <a:endParaRPr lang="en-US" sz="20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/>
                          </a:endParaRPr>
                        </a:p>
                      </a:txBody>
                      <a:tcPr marL="9525" marR="9525" marT="9525" marB="0" anchor="b"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tc>
                      <a:txBody>
                        <a:bodyPr/>
                        <a:lstStyle/>
                        <a:p>
                          <a:pPr algn="l" fontAlgn="b"/>
                          <a:r>
                            <a:rPr lang="en-US" sz="2000" b="0" i="0" u="none" strike="noStrike" dirty="0" smtClean="0">
                              <a:solidFill>
                                <a:srgbClr val="0000CC"/>
                              </a:solidFill>
                              <a:effectLst/>
                              <a:latin typeface="Calibri"/>
                            </a:rPr>
                            <a:t>53</a:t>
                          </a:r>
                          <a:endParaRPr lang="en-US" sz="2000" b="0" i="0" u="none" strike="noStrike" dirty="0">
                            <a:solidFill>
                              <a:srgbClr val="0000CC"/>
                            </a:solidFill>
                            <a:effectLst/>
                            <a:latin typeface="Calibri"/>
                          </a:endParaRPr>
                        </a:p>
                      </a:txBody>
                      <a:tcPr marL="9525" marR="9525" marT="9525" marB="0" anchor="b"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tc>
                      <a:txBody>
                        <a:bodyPr/>
                        <a:lstStyle/>
                        <a:p>
                          <a:pPr algn="l" fontAlgn="b"/>
                          <a:r>
                            <a:rPr lang="en-US" sz="2000" b="0" i="0" u="none" strike="noStrike" dirty="0" smtClean="0">
                              <a:solidFill>
                                <a:srgbClr val="000000"/>
                              </a:solidFill>
                              <a:effectLst/>
                              <a:latin typeface="Calibri"/>
                            </a:rPr>
                            <a:t>-21</a:t>
                          </a:r>
                          <a:endParaRPr lang="en-US" sz="20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/>
                          </a:endParaRPr>
                        </a:p>
                      </a:txBody>
                      <a:tcPr marL="9525" marR="9525" marT="9525" marB="0" anchor="b"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>
                              <a:solidFill>
                                <a:srgbClr val="FF0000"/>
                              </a:solidFill>
                            </a:rPr>
                            <a:t>245</a:t>
                          </a:r>
                          <a:endParaRPr lang="en-US" dirty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tc>
                      <a:txBody>
                        <a:bodyPr/>
                        <a:lstStyle/>
                        <a:p>
                          <a:pPr algn="l" fontAlgn="b"/>
                          <a:r>
                            <a:rPr lang="en-US" sz="2000" b="0" i="0" u="none" strike="noStrike" dirty="0" smtClean="0">
                              <a:solidFill>
                                <a:srgbClr val="000000"/>
                              </a:solidFill>
                              <a:effectLst/>
                              <a:latin typeface="Calibri"/>
                            </a:rPr>
                            <a:t>-1981.1</a:t>
                          </a:r>
                          <a:endParaRPr lang="en-US" sz="20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/>
                          </a:endParaRPr>
                        </a:p>
                      </a:txBody>
                      <a:tcPr marL="9525" marR="9525" marT="9525" marB="0" anchor="b"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tc>
                      <a:txBody>
                        <a:bodyPr/>
                        <a:lstStyle/>
                        <a:p>
                          <a:pPr algn="l" fontAlgn="b"/>
                          <a:r>
                            <a:rPr lang="en-US" sz="2000" b="0" i="0" u="none" strike="noStrike" dirty="0" smtClean="0">
                              <a:solidFill>
                                <a:srgbClr val="0000CC"/>
                              </a:solidFill>
                              <a:effectLst/>
                              <a:latin typeface="Calibri"/>
                            </a:rPr>
                            <a:t>-7</a:t>
                          </a:r>
                          <a:endParaRPr lang="en-US" sz="2000" b="0" i="0" u="none" strike="noStrike" dirty="0">
                            <a:solidFill>
                              <a:srgbClr val="0000CC"/>
                            </a:solidFill>
                            <a:effectLst/>
                            <a:latin typeface="Calibri"/>
                          </a:endParaRPr>
                        </a:p>
                      </a:txBody>
                      <a:tcPr marL="9525" marR="9525" marT="9525" marB="0" anchor="b"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tc>
                      <a:txBody>
                        <a:bodyPr/>
                        <a:lstStyle/>
                        <a:p>
                          <a:pPr algn="l" fontAlgn="b"/>
                          <a:r>
                            <a:rPr lang="en-US" sz="2000" b="0" i="0" u="none" strike="noStrike" dirty="0" smtClean="0">
                              <a:solidFill>
                                <a:srgbClr val="000000"/>
                              </a:solidFill>
                              <a:effectLst/>
                              <a:latin typeface="Calibri"/>
                            </a:rPr>
                            <a:t>15</a:t>
                          </a:r>
                          <a:endParaRPr lang="en-US" sz="20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/>
                          </a:endParaRPr>
                        </a:p>
                      </a:txBody>
                      <a:tcPr marL="9525" marR="9525" marT="9525" marB="0" anchor="b"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>
                              <a:solidFill>
                                <a:srgbClr val="FF0000"/>
                              </a:solidFill>
                            </a:rPr>
                            <a:t>297</a:t>
                          </a:r>
                          <a:endParaRPr lang="en-US" dirty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779</a:t>
                          </a:r>
                          <a:endParaRPr lang="en-US" dirty="0"/>
                        </a:p>
                      </a:txBody>
                      <a:tcP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7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l" fontAlgn="b"/>
                          <a:r>
                            <a:rPr lang="en-US" sz="2000" u="none" strike="noStrike" dirty="0" smtClean="0">
                              <a:effectLst/>
                            </a:rPr>
                            <a:t>2.86</a:t>
                          </a:r>
                          <a:endParaRPr lang="en-US" sz="20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/>
                          </a:endParaRP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l" fontAlgn="b"/>
                          <a:r>
                            <a:rPr lang="en-US" sz="2000" b="0" i="0" u="none" strike="noStrike" dirty="0" smtClean="0">
                              <a:solidFill>
                                <a:srgbClr val="000000"/>
                              </a:solidFill>
                              <a:effectLst/>
                              <a:latin typeface="Calibri"/>
                            </a:rPr>
                            <a:t>-2281</a:t>
                          </a:r>
                          <a:endParaRPr lang="en-US" sz="20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/>
                          </a:endParaRP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l" fontAlgn="b"/>
                          <a:r>
                            <a:rPr lang="en-US" sz="2000" b="0" i="0" u="none" strike="noStrike" dirty="0" smtClean="0">
                              <a:solidFill>
                                <a:srgbClr val="0000CC"/>
                              </a:solidFill>
                              <a:effectLst/>
                              <a:latin typeface="Calibri"/>
                            </a:rPr>
                            <a:t>63</a:t>
                          </a:r>
                          <a:endParaRPr lang="en-US" sz="2000" b="0" i="0" u="none" strike="noStrike" dirty="0">
                            <a:solidFill>
                              <a:srgbClr val="0000CC"/>
                            </a:solidFill>
                            <a:effectLst/>
                            <a:latin typeface="Calibri"/>
                          </a:endParaRP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l" fontAlgn="b"/>
                          <a:r>
                            <a:rPr lang="en-US" sz="2000" b="0" i="0" u="none" strike="noStrike" dirty="0" smtClean="0">
                              <a:solidFill>
                                <a:srgbClr val="000000"/>
                              </a:solidFill>
                              <a:effectLst/>
                              <a:latin typeface="Calibri"/>
                            </a:rPr>
                            <a:t>416</a:t>
                          </a:r>
                          <a:endParaRPr lang="en-US" sz="20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/>
                          </a:endParaRP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>
                              <a:solidFill>
                                <a:srgbClr val="FF0000"/>
                              </a:solidFill>
                            </a:rPr>
                            <a:t>306</a:t>
                          </a:r>
                          <a:endParaRPr lang="en-US" dirty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l" fontAlgn="b"/>
                          <a:r>
                            <a:rPr lang="en-US" sz="2000" b="0" i="0" u="none" strike="noStrike" dirty="0" smtClean="0">
                              <a:solidFill>
                                <a:srgbClr val="000000"/>
                              </a:solidFill>
                              <a:effectLst/>
                              <a:latin typeface="Calibri"/>
                            </a:rPr>
                            <a:t>-2271</a:t>
                          </a:r>
                          <a:endParaRPr lang="en-US" sz="20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/>
                          </a:endParaRP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l" fontAlgn="b"/>
                          <a:r>
                            <a:rPr lang="en-US" sz="2000" b="0" i="0" u="none" strike="noStrike" dirty="0" smtClean="0">
                              <a:solidFill>
                                <a:srgbClr val="0000CC"/>
                              </a:solidFill>
                              <a:effectLst/>
                              <a:latin typeface="Calibri"/>
                            </a:rPr>
                            <a:t>-3</a:t>
                          </a:r>
                          <a:endParaRPr lang="en-US" sz="2000" b="0" i="0" u="none" strike="noStrike" dirty="0">
                            <a:solidFill>
                              <a:srgbClr val="0000CC"/>
                            </a:solidFill>
                            <a:effectLst/>
                            <a:latin typeface="Calibri"/>
                          </a:endParaRP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l" fontAlgn="b"/>
                          <a:r>
                            <a:rPr lang="en-US" sz="2000" b="0" i="0" u="none" strike="noStrike" dirty="0" smtClean="0">
                              <a:solidFill>
                                <a:srgbClr val="000000"/>
                              </a:solidFill>
                              <a:effectLst/>
                              <a:latin typeface="Calibri"/>
                            </a:rPr>
                            <a:t>-335</a:t>
                          </a:r>
                          <a:endParaRPr lang="en-US" sz="20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/>
                          </a:endParaRP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>
                              <a:solidFill>
                                <a:srgbClr val="FF0000"/>
                              </a:solidFill>
                            </a:rPr>
                            <a:t>393</a:t>
                          </a:r>
                          <a:endParaRPr lang="en-US" dirty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826</a:t>
                          </a:r>
                          <a:endParaRPr lang="en-US" dirty="0"/>
                        </a:p>
                      </a:txBody>
                      <a:tcPr/>
                    </a:tc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31967501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E:\FNAL_Beam_Test\Tracking_20140328_CMSZZ_posScan\resolution_upperPosition_vs_sectors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011" r="7158"/>
          <a:stretch/>
        </p:blipFill>
        <p:spPr bwMode="auto">
          <a:xfrm>
            <a:off x="4495800" y="1496290"/>
            <a:ext cx="4630881" cy="4180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3" descr="E:\FNAL_Beam_Test\Tracking_20140328_CMSZZ_posScan\resolution_vs_sectors.pn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011" r="9300"/>
          <a:stretch/>
        </p:blipFill>
        <p:spPr bwMode="auto">
          <a:xfrm>
            <a:off x="1" y="1496290"/>
            <a:ext cx="4343399" cy="4180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609600" y="5676900"/>
            <a:ext cx="3733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00CC"/>
                </a:solidFill>
              </a:rPr>
              <a:t>Scan at middle positions</a:t>
            </a:r>
            <a:endParaRPr lang="en-US" b="1" dirty="0">
              <a:solidFill>
                <a:srgbClr val="0000CC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181600" y="5638800"/>
            <a:ext cx="3733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b="1">
                <a:solidFill>
                  <a:srgbClr val="0000CC"/>
                </a:solidFill>
              </a:defRPr>
            </a:lvl1pPr>
          </a:lstStyle>
          <a:p>
            <a:r>
              <a:rPr lang="en-US" dirty="0"/>
              <a:t>Scan at upper positions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0" y="269557"/>
            <a:ext cx="914400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600" b="1" dirty="0" smtClean="0">
                <a:solidFill>
                  <a:srgbClr val="0000CC"/>
                </a:solidFill>
              </a:rPr>
              <a:t>Resolution at different positions</a:t>
            </a:r>
            <a:endParaRPr lang="en-US" sz="2600" b="1" dirty="0">
              <a:solidFill>
                <a:srgbClr val="0000CC"/>
              </a:solidFill>
            </a:endParaRP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49D75C-4900-4141-A51C-52D227897CDE}" type="datetime1">
              <a:rPr lang="en-US" smtClean="0"/>
              <a:t>4/14/2014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69747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E:\FNAL_Beam_Test\Tracking_20140328_CMSZZ_posScan\resolutionStatistic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51" t="7936" r="6739"/>
          <a:stretch/>
        </p:blipFill>
        <p:spPr bwMode="auto">
          <a:xfrm>
            <a:off x="1413164" y="1537854"/>
            <a:ext cx="6026727" cy="41390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667000" y="5878884"/>
            <a:ext cx="3962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Resolution histogram (14 points)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0" y="269557"/>
            <a:ext cx="914400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600" b="1" dirty="0" smtClean="0">
                <a:solidFill>
                  <a:srgbClr val="0000CC"/>
                </a:solidFill>
              </a:rPr>
              <a:t>Resolution statistic</a:t>
            </a:r>
            <a:endParaRPr lang="en-US" sz="2600" b="1" dirty="0">
              <a:solidFill>
                <a:srgbClr val="0000CC"/>
              </a:solidFill>
            </a:endParaRP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3C1A03-DB9C-4525-A0A3-A40D11E7218C}" type="datetime1">
              <a:rPr lang="en-US" smtClean="0"/>
              <a:t>4/14/2014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5715000" y="3962400"/>
            <a:ext cx="1600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Sector 7 @ upper position</a:t>
            </a:r>
            <a:endParaRPr lang="en-US" dirty="0"/>
          </a:p>
        </p:txBody>
      </p:sp>
      <p:cxnSp>
        <p:nvCxnSpPr>
          <p:cNvPr id="11" name="Straight Arrow Connector 10"/>
          <p:cNvCxnSpPr/>
          <p:nvPr/>
        </p:nvCxnSpPr>
        <p:spPr>
          <a:xfrm flipV="1">
            <a:off x="6629400" y="4495800"/>
            <a:ext cx="0" cy="22860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860622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970"/>
          <a:stretch/>
        </p:blipFill>
        <p:spPr>
          <a:xfrm>
            <a:off x="3429000" y="1066800"/>
            <a:ext cx="5715000" cy="38862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0" y="269557"/>
            <a:ext cx="914400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600" b="1" dirty="0" smtClean="0">
                <a:solidFill>
                  <a:srgbClr val="0000CC"/>
                </a:solidFill>
              </a:rPr>
              <a:t>Ratio of cluster size vs. HV</a:t>
            </a:r>
            <a:endParaRPr lang="en-US" sz="2600" b="1" dirty="0">
              <a:solidFill>
                <a:srgbClr val="0000CC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TextBox 6"/>
              <p:cNvSpPr txBox="1"/>
              <p:nvPr/>
            </p:nvSpPr>
            <p:spPr>
              <a:xfrm>
                <a:off x="685800" y="5562600"/>
                <a:ext cx="7772400" cy="49379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𝑅𝑎𝑡𝑖𝑜</m:t>
                    </m:r>
                    <m:r>
                      <a:rPr lang="en-US" b="0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/>
                          </a:rPr>
                          <m:t>𝑁</m:t>
                        </m:r>
                        <m:r>
                          <a:rPr lang="en-US" b="0" i="1" smtClean="0">
                            <a:latin typeface="Cambria Math"/>
                          </a:rPr>
                          <m:t>−</m:t>
                        </m:r>
                        <m:r>
                          <a:rPr lang="en-US" b="0" i="1" smtClean="0">
                            <a:latin typeface="Cambria Math"/>
                          </a:rPr>
                          <m:t>𝑠𝑡𝑟𝑖𝑝</m:t>
                        </m:r>
                        <m:r>
                          <a:rPr lang="en-US" b="0" i="1" smtClean="0">
                            <a:latin typeface="Cambria Math"/>
                          </a:rPr>
                          <m:t> </m:t>
                        </m:r>
                        <m:r>
                          <a:rPr lang="en-US" b="0" i="1" smtClean="0">
                            <a:latin typeface="Cambria Math"/>
                          </a:rPr>
                          <m:t>𝑒𝑣𝑒𝑛𝑡</m:t>
                        </m:r>
                        <m:r>
                          <a:rPr lang="en-US" b="0" i="1" smtClean="0">
                            <a:latin typeface="Cambria Math"/>
                          </a:rPr>
                          <m:t> </m:t>
                        </m:r>
                        <m:r>
                          <a:rPr lang="en-US" b="0" i="1" smtClean="0">
                            <a:latin typeface="Cambria Math"/>
                          </a:rPr>
                          <m:t>𝑛𝑢𝑚𝑏𝑒𝑟</m:t>
                        </m:r>
                      </m:num>
                      <m:den>
                        <m:r>
                          <a:rPr lang="en-US" b="0" i="1" smtClean="0">
                            <a:latin typeface="Cambria Math"/>
                          </a:rPr>
                          <m:t>𝑎𝑙𝑙</m:t>
                        </m:r>
                        <m:r>
                          <a:rPr lang="en-US" b="0" i="1" smtClean="0">
                            <a:latin typeface="Cambria Math"/>
                          </a:rPr>
                          <m:t> </m:t>
                        </m:r>
                        <m:r>
                          <a:rPr lang="en-US" b="0" i="1" smtClean="0">
                            <a:latin typeface="Cambria Math"/>
                          </a:rPr>
                          <m:t>𝑒𝑣𝑒𝑛𝑡</m:t>
                        </m:r>
                        <m:r>
                          <a:rPr lang="en-US" b="0" i="1" smtClean="0">
                            <a:latin typeface="Cambria Math"/>
                          </a:rPr>
                          <m:t> </m:t>
                        </m:r>
                        <m:r>
                          <a:rPr lang="en-US" b="0" i="1" smtClean="0">
                            <a:latin typeface="Cambria Math"/>
                          </a:rPr>
                          <m:t>𝑛𝑢𝑚𝑏𝑒𝑟</m:t>
                        </m:r>
                      </m:den>
                    </m:f>
                  </m:oMath>
                </a14:m>
                <a:r>
                  <a:rPr lang="en-US" dirty="0" smtClean="0"/>
                  <a:t>(N=1,2,3,4,5,6)</a:t>
                </a:r>
                <a:endParaRPr lang="en-US" dirty="0"/>
              </a:p>
            </p:txBody>
          </p:sp>
        </mc:Choice>
        <mc:Fallback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5800" y="5562600"/>
                <a:ext cx="7772400" cy="493790"/>
              </a:xfrm>
              <a:prstGeom prst="rect">
                <a:avLst/>
              </a:prstGeom>
              <a:blipFill rotWithShape="1">
                <a:blip r:embed="rId3"/>
                <a:stretch>
                  <a:fillRect b="-617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A10007-2C0A-4EF3-A4EE-CB3008BCBDC7}" type="datetime1">
              <a:rPr lang="en-US" smtClean="0"/>
              <a:t>4/14/2014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</a:t>
            </a:fld>
            <a:endParaRPr lang="en-US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472" r="7837"/>
          <a:stretch/>
        </p:blipFill>
        <p:spPr>
          <a:xfrm>
            <a:off x="1" y="1357745"/>
            <a:ext cx="3429000" cy="32904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98700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269557"/>
            <a:ext cx="914400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600" b="1" dirty="0" smtClean="0">
                <a:solidFill>
                  <a:srgbClr val="0000CC"/>
                </a:solidFill>
              </a:rPr>
              <a:t>What’s next?</a:t>
            </a:r>
            <a:endParaRPr lang="en-US" sz="2600" b="1" dirty="0">
              <a:solidFill>
                <a:srgbClr val="0000CC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52400" y="1143000"/>
            <a:ext cx="8839200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US" sz="2600" dirty="0" smtClean="0"/>
              <a:t>Finish resolution vs. strip-number study</a:t>
            </a:r>
          </a:p>
          <a:p>
            <a:endParaRPr lang="en-US" sz="2600" dirty="0" smtClean="0"/>
          </a:p>
          <a:p>
            <a:r>
              <a:rPr lang="en-US" sz="2600" dirty="0" smtClean="0"/>
              <a:t>2. Study strip response on charge sharing, in order to improve spatial resolution.</a:t>
            </a:r>
          </a:p>
          <a:p>
            <a:endParaRPr lang="en-US" sz="2600" dirty="0" smtClean="0"/>
          </a:p>
          <a:p>
            <a:r>
              <a:rPr lang="en-US" sz="2600" dirty="0" smtClean="0"/>
              <a:t>3. Help analyze </a:t>
            </a:r>
            <a:r>
              <a:rPr lang="en-US" sz="2600" dirty="0" err="1" smtClean="0"/>
              <a:t>U.Va’s</a:t>
            </a:r>
            <a:r>
              <a:rPr lang="en-US" sz="2600" dirty="0" smtClean="0"/>
              <a:t> EIC-chamber (need some basic information to start.)</a:t>
            </a:r>
          </a:p>
          <a:p>
            <a:endParaRPr lang="en-US" sz="2600" dirty="0" smtClean="0"/>
          </a:p>
          <a:p>
            <a:r>
              <a:rPr lang="en-US" sz="2600" dirty="0" smtClean="0"/>
              <a:t>4. …</a:t>
            </a:r>
            <a:endParaRPr lang="en-US" sz="2600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F4EFDD-E7E7-4027-9795-52019BF796A6}" type="datetime1">
              <a:rPr lang="en-US" smtClean="0"/>
              <a:t>4/14/2014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119409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117</TotalTime>
  <Words>339</Words>
  <Application>Microsoft Office PowerPoint</Application>
  <PresentationFormat>On-screen Show (4:3)</PresentationFormat>
  <Paragraphs>128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FNAL beam test results update -Zigzag GEM resolution &amp; next plan</vt:lpstr>
      <vt:lpstr>Position scan on the zigzag detector &amp; resolution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hepA</dc:creator>
  <cp:lastModifiedBy>hepA</cp:lastModifiedBy>
  <cp:revision>17</cp:revision>
  <dcterms:created xsi:type="dcterms:W3CDTF">2006-08-16T00:00:00Z</dcterms:created>
  <dcterms:modified xsi:type="dcterms:W3CDTF">2014-04-14T14:37:42Z</dcterms:modified>
</cp:coreProperties>
</file>